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notesMasterIdLst>
    <p:notesMasterId r:id="rId52"/>
  </p:notesMasterIdLst>
  <p:handoutMasterIdLst>
    <p:handoutMasterId r:id="rId53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306" r:id="rId28"/>
    <p:sldId id="299" r:id="rId29"/>
    <p:sldId id="300" r:id="rId30"/>
    <p:sldId id="301" r:id="rId31"/>
    <p:sldId id="302" r:id="rId32"/>
    <p:sldId id="303" r:id="rId33"/>
    <p:sldId id="304" r:id="rId34"/>
    <p:sldId id="305" r:id="rId35"/>
    <p:sldId id="282" r:id="rId36"/>
    <p:sldId id="283" r:id="rId37"/>
    <p:sldId id="284" r:id="rId38"/>
    <p:sldId id="285" r:id="rId39"/>
    <p:sldId id="286" r:id="rId40"/>
    <p:sldId id="287" r:id="rId41"/>
    <p:sldId id="288" r:id="rId42"/>
    <p:sldId id="289" r:id="rId43"/>
    <p:sldId id="290" r:id="rId44"/>
    <p:sldId id="291" r:id="rId45"/>
    <p:sldId id="292" r:id="rId46"/>
    <p:sldId id="293" r:id="rId47"/>
    <p:sldId id="294" r:id="rId48"/>
    <p:sldId id="295" r:id="rId49"/>
    <p:sldId id="296" r:id="rId50"/>
    <p:sldId id="297" r:id="rId51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Intern, Mayor (MYR)" initials="IM(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26D89"/>
    <a:srgbClr val="6DBCE2"/>
    <a:srgbClr val="B9DE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712" autoAdjust="0"/>
    <p:restoredTop sz="89809" autoAdjust="0"/>
  </p:normalViewPr>
  <p:slideViewPr>
    <p:cSldViewPr>
      <p:cViewPr varScale="1">
        <p:scale>
          <a:sx n="102" d="100"/>
          <a:sy n="102" d="100"/>
        </p:scale>
        <p:origin x="702" y="108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70" d="100"/>
        <a:sy n="17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B43FF2F-9C6A-47B5-9451-94D7AD0E729C}" type="doc">
      <dgm:prSet loTypeId="urn:microsoft.com/office/officeart/2005/8/layout/cycle8#1" loCatId="cycle" qsTypeId="urn:microsoft.com/office/officeart/2005/8/quickstyle/simple1" qsCatId="simple" csTypeId="urn:microsoft.com/office/officeart/2005/8/colors/accent0_3" csCatId="mainScheme" phldr="1"/>
      <dgm:spPr/>
    </dgm:pt>
    <dgm:pt modelId="{4AEE3BB2-2385-40E8-98BF-A3A23A0A501B}">
      <dgm:prSet phldrT="[Text]"/>
      <dgm:spPr>
        <a:solidFill>
          <a:srgbClr val="326D89"/>
        </a:solidFill>
        <a:ln>
          <a:solidFill>
            <a:srgbClr val="326D89"/>
          </a:solidFill>
        </a:ln>
      </dgm:spPr>
      <dgm:t>
        <a:bodyPr numCol="1"/>
        <a:lstStyle/>
        <a:p>
          <a:r>
            <a:rPr lang="en-US" dirty="0"/>
            <a:t>Analysis</a:t>
          </a:r>
        </a:p>
      </dgm:t>
    </dgm:pt>
    <dgm:pt modelId="{DA2F59F7-6C82-4BC4-9A94-01E688171BC5}" type="parTrans" cxnId="{5BF6CDD5-F01E-4B0B-A672-6ACF78F79658}">
      <dgm:prSet/>
      <dgm:spPr/>
      <dgm:t>
        <a:bodyPr numCol="1"/>
        <a:lstStyle/>
        <a:p>
          <a:endParaRPr lang="en-US"/>
        </a:p>
      </dgm:t>
    </dgm:pt>
    <dgm:pt modelId="{CCFA1DE4-B29E-41FB-9AAF-581ED93EC9E0}" type="sibTrans" cxnId="{5BF6CDD5-F01E-4B0B-A672-6ACF78F79658}">
      <dgm:prSet/>
      <dgm:spPr/>
      <dgm:t>
        <a:bodyPr numCol="1"/>
        <a:lstStyle/>
        <a:p>
          <a:endParaRPr lang="en-US"/>
        </a:p>
      </dgm:t>
    </dgm:pt>
    <dgm:pt modelId="{EF7F7D01-A614-411F-8B5C-4C26A234C9C4}">
      <dgm:prSet phldrT="[Text]"/>
      <dgm:spPr>
        <a:solidFill>
          <a:srgbClr val="326D89"/>
        </a:solidFill>
      </dgm:spPr>
      <dgm:t>
        <a:bodyPr numCol="1"/>
        <a:lstStyle/>
        <a:p>
          <a:r>
            <a:rPr lang="en-US" dirty="0"/>
            <a:t>Review</a:t>
          </a:r>
        </a:p>
      </dgm:t>
    </dgm:pt>
    <dgm:pt modelId="{239FBC71-FFB0-4284-803E-2E2B8E3DD21E}" type="parTrans" cxnId="{BFEB5D64-BB38-461E-8E19-156D452F3288}">
      <dgm:prSet/>
      <dgm:spPr/>
      <dgm:t>
        <a:bodyPr numCol="1"/>
        <a:lstStyle/>
        <a:p>
          <a:endParaRPr lang="en-US"/>
        </a:p>
      </dgm:t>
    </dgm:pt>
    <dgm:pt modelId="{94851235-268B-40FD-B6DD-5BFCD8032611}" type="sibTrans" cxnId="{BFEB5D64-BB38-461E-8E19-156D452F3288}">
      <dgm:prSet/>
      <dgm:spPr/>
      <dgm:t>
        <a:bodyPr numCol="1"/>
        <a:lstStyle/>
        <a:p>
          <a:endParaRPr lang="en-US"/>
        </a:p>
      </dgm:t>
    </dgm:pt>
    <dgm:pt modelId="{2F107525-732E-4235-8F32-DD619C5DA2AC}">
      <dgm:prSet phldrT="[Text]"/>
      <dgm:spPr>
        <a:solidFill>
          <a:srgbClr val="326D89"/>
        </a:solidFill>
      </dgm:spPr>
      <dgm:t>
        <a:bodyPr numCol="1"/>
        <a:lstStyle/>
        <a:p>
          <a:r>
            <a:rPr lang="en-US" dirty="0"/>
            <a:t>Service Plan</a:t>
          </a:r>
        </a:p>
      </dgm:t>
    </dgm:pt>
    <dgm:pt modelId="{FB88BC4F-70AD-443B-AE52-B31D205E865E}" type="parTrans" cxnId="{BB34DD4A-BFF2-4B45-A433-660D730CB688}">
      <dgm:prSet/>
      <dgm:spPr/>
      <dgm:t>
        <a:bodyPr numCol="1"/>
        <a:lstStyle/>
        <a:p>
          <a:endParaRPr lang="en-US"/>
        </a:p>
      </dgm:t>
    </dgm:pt>
    <dgm:pt modelId="{9DF7E280-DB9B-4AF6-8181-72076092D5DC}" type="sibTrans" cxnId="{BB34DD4A-BFF2-4B45-A433-660D730CB688}">
      <dgm:prSet/>
      <dgm:spPr/>
      <dgm:t>
        <a:bodyPr numCol="1"/>
        <a:lstStyle/>
        <a:p>
          <a:endParaRPr lang="en-US"/>
        </a:p>
      </dgm:t>
    </dgm:pt>
    <dgm:pt modelId="{0B19291F-A783-4319-9436-0B56D9EF28F7}" type="pres">
      <dgm:prSet presAssocID="{EB43FF2F-9C6A-47B5-9451-94D7AD0E729C}" presName="compositeShape" presStyleCnt="0">
        <dgm:presLayoutVars>
          <dgm:chMax val="7"/>
          <dgm:dir/>
          <dgm:resizeHandles val="exact"/>
        </dgm:presLayoutVars>
      </dgm:prSet>
      <dgm:spPr/>
    </dgm:pt>
    <dgm:pt modelId="{89F25F56-55DC-4684-9A61-6278FCE95787}" type="pres">
      <dgm:prSet presAssocID="{EB43FF2F-9C6A-47B5-9451-94D7AD0E729C}" presName="wedge1" presStyleLbl="node1" presStyleIdx="0" presStyleCnt="3" custLinFactNeighborX="3744"/>
      <dgm:spPr/>
    </dgm:pt>
    <dgm:pt modelId="{C92FC32A-DE9D-4E75-B8CF-4CF31A3381CB}" type="pres">
      <dgm:prSet presAssocID="{EB43FF2F-9C6A-47B5-9451-94D7AD0E729C}" presName="dummy1a" presStyleCnt="0"/>
      <dgm:spPr/>
    </dgm:pt>
    <dgm:pt modelId="{B011496F-48E9-4753-9B0D-86894CC35CDE}" type="pres">
      <dgm:prSet presAssocID="{EB43FF2F-9C6A-47B5-9451-94D7AD0E729C}" presName="dummy1b" presStyleCnt="0"/>
      <dgm:spPr/>
    </dgm:pt>
    <dgm:pt modelId="{6E453B21-A00C-4A06-B2E2-7EAD921CE75C}" type="pres">
      <dgm:prSet presAssocID="{EB43FF2F-9C6A-47B5-9451-94D7AD0E729C}" presName="wedge1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1813087D-AF45-4A3C-ACA4-090ABED21496}" type="pres">
      <dgm:prSet presAssocID="{EB43FF2F-9C6A-47B5-9451-94D7AD0E729C}" presName="wedge2" presStyleLbl="node1" presStyleIdx="1" presStyleCnt="3"/>
      <dgm:spPr/>
    </dgm:pt>
    <dgm:pt modelId="{A6D50399-687B-49BD-8CDC-D06F69747A30}" type="pres">
      <dgm:prSet presAssocID="{EB43FF2F-9C6A-47B5-9451-94D7AD0E729C}" presName="dummy2a" presStyleCnt="0"/>
      <dgm:spPr/>
    </dgm:pt>
    <dgm:pt modelId="{6FF1C40B-92F9-4BFD-A256-B5761B43AA93}" type="pres">
      <dgm:prSet presAssocID="{EB43FF2F-9C6A-47B5-9451-94D7AD0E729C}" presName="dummy2b" presStyleCnt="0"/>
      <dgm:spPr/>
    </dgm:pt>
    <dgm:pt modelId="{209F3C52-43D3-4855-8C2F-02EC04B1EAD7}" type="pres">
      <dgm:prSet presAssocID="{EB43FF2F-9C6A-47B5-9451-94D7AD0E729C}" presName="wedge2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9D309C05-179A-4126-A359-09F64F97112B}" type="pres">
      <dgm:prSet presAssocID="{EB43FF2F-9C6A-47B5-9451-94D7AD0E729C}" presName="wedge3" presStyleLbl="node1" presStyleIdx="2" presStyleCnt="3"/>
      <dgm:spPr/>
    </dgm:pt>
    <dgm:pt modelId="{F53A4CE5-7177-40A5-AD30-91C752AEFBD0}" type="pres">
      <dgm:prSet presAssocID="{EB43FF2F-9C6A-47B5-9451-94D7AD0E729C}" presName="dummy3a" presStyleCnt="0"/>
      <dgm:spPr/>
    </dgm:pt>
    <dgm:pt modelId="{31D55E11-54B4-4368-A52A-4705BC40421D}" type="pres">
      <dgm:prSet presAssocID="{EB43FF2F-9C6A-47B5-9451-94D7AD0E729C}" presName="dummy3b" presStyleCnt="0"/>
      <dgm:spPr/>
    </dgm:pt>
    <dgm:pt modelId="{5B2C767D-D6AE-4432-A4FA-96ADE25B905D}" type="pres">
      <dgm:prSet presAssocID="{EB43FF2F-9C6A-47B5-9451-94D7AD0E729C}" presName="wedge3Tx" presStyleLbl="node1" presStyleIdx="2" presStyleCnt="3">
        <dgm:presLayoutVars>
          <dgm:chMax val="0"/>
          <dgm:chPref val="0"/>
          <dgm:bulletEnabled val="1"/>
        </dgm:presLayoutVars>
      </dgm:prSet>
      <dgm:spPr/>
    </dgm:pt>
    <dgm:pt modelId="{FD228A89-9C22-4DC1-B76E-3BC74F5A4A05}" type="pres">
      <dgm:prSet presAssocID="{CCFA1DE4-B29E-41FB-9AAF-581ED93EC9E0}" presName="arrowWedge1" presStyleLbl="fgSibTrans2D1" presStyleIdx="0" presStyleCnt="3"/>
      <dgm:spPr>
        <a:solidFill>
          <a:schemeClr val="bg1">
            <a:lumMod val="85000"/>
          </a:schemeClr>
        </a:solidFill>
      </dgm:spPr>
    </dgm:pt>
    <dgm:pt modelId="{0AD2F3B0-C426-47D4-BD2E-EF4A39D98991}" type="pres">
      <dgm:prSet presAssocID="{94851235-268B-40FD-B6DD-5BFCD8032611}" presName="arrowWedge2" presStyleLbl="fgSibTrans2D1" presStyleIdx="1" presStyleCnt="3"/>
      <dgm:spPr>
        <a:solidFill>
          <a:schemeClr val="bg1">
            <a:lumMod val="85000"/>
          </a:schemeClr>
        </a:solidFill>
      </dgm:spPr>
    </dgm:pt>
    <dgm:pt modelId="{B4558C5E-BDC9-4B4B-AF1A-3B2FAC3B847A}" type="pres">
      <dgm:prSet presAssocID="{9DF7E280-DB9B-4AF6-8181-72076092D5DC}" presName="arrowWedge3" presStyleLbl="fgSibTrans2D1" presStyleIdx="2" presStyleCnt="3"/>
      <dgm:spPr>
        <a:solidFill>
          <a:schemeClr val="bg1">
            <a:lumMod val="85000"/>
          </a:schemeClr>
        </a:solidFill>
      </dgm:spPr>
    </dgm:pt>
  </dgm:ptLst>
  <dgm:cxnLst>
    <dgm:cxn modelId="{2E6C382D-16E6-4F47-9A70-9F541B9845D4}" type="presOf" srcId="{2F107525-732E-4235-8F32-DD619C5DA2AC}" destId="{5B2C767D-D6AE-4432-A4FA-96ADE25B905D}" srcOrd="1" destOrd="0" presId="urn:microsoft.com/office/officeart/2005/8/layout/cycle8#1"/>
    <dgm:cxn modelId="{FE3C185E-11CC-4AFB-9FF0-537F88651008}" type="presOf" srcId="{EF7F7D01-A614-411F-8B5C-4C26A234C9C4}" destId="{1813087D-AF45-4A3C-ACA4-090ABED21496}" srcOrd="0" destOrd="0" presId="urn:microsoft.com/office/officeart/2005/8/layout/cycle8#1"/>
    <dgm:cxn modelId="{BFEB5D64-BB38-461E-8E19-156D452F3288}" srcId="{EB43FF2F-9C6A-47B5-9451-94D7AD0E729C}" destId="{EF7F7D01-A614-411F-8B5C-4C26A234C9C4}" srcOrd="1" destOrd="0" parTransId="{239FBC71-FFB0-4284-803E-2E2B8E3DD21E}" sibTransId="{94851235-268B-40FD-B6DD-5BFCD8032611}"/>
    <dgm:cxn modelId="{6F011169-4AB2-4713-A04D-99BFCD2E410E}" type="presOf" srcId="{2F107525-732E-4235-8F32-DD619C5DA2AC}" destId="{9D309C05-179A-4126-A359-09F64F97112B}" srcOrd="0" destOrd="0" presId="urn:microsoft.com/office/officeart/2005/8/layout/cycle8#1"/>
    <dgm:cxn modelId="{BB34DD4A-BFF2-4B45-A433-660D730CB688}" srcId="{EB43FF2F-9C6A-47B5-9451-94D7AD0E729C}" destId="{2F107525-732E-4235-8F32-DD619C5DA2AC}" srcOrd="2" destOrd="0" parTransId="{FB88BC4F-70AD-443B-AE52-B31D205E865E}" sibTransId="{9DF7E280-DB9B-4AF6-8181-72076092D5DC}"/>
    <dgm:cxn modelId="{68BCB250-3DD4-4F76-B141-136D00C3B68E}" type="presOf" srcId="{4AEE3BB2-2385-40E8-98BF-A3A23A0A501B}" destId="{6E453B21-A00C-4A06-B2E2-7EAD921CE75C}" srcOrd="1" destOrd="0" presId="urn:microsoft.com/office/officeart/2005/8/layout/cycle8#1"/>
    <dgm:cxn modelId="{D0E0B954-4604-414A-8917-9A93471EB33C}" type="presOf" srcId="{EB43FF2F-9C6A-47B5-9451-94D7AD0E729C}" destId="{0B19291F-A783-4319-9436-0B56D9EF28F7}" srcOrd="0" destOrd="0" presId="urn:microsoft.com/office/officeart/2005/8/layout/cycle8#1"/>
    <dgm:cxn modelId="{DDFE8F55-A40C-4FC9-9B11-F73F0C84B761}" type="presOf" srcId="{EF7F7D01-A614-411F-8B5C-4C26A234C9C4}" destId="{209F3C52-43D3-4855-8C2F-02EC04B1EAD7}" srcOrd="1" destOrd="0" presId="urn:microsoft.com/office/officeart/2005/8/layout/cycle8#1"/>
    <dgm:cxn modelId="{CF661D7B-234A-4482-82EB-7B45851EA676}" type="presOf" srcId="{4AEE3BB2-2385-40E8-98BF-A3A23A0A501B}" destId="{89F25F56-55DC-4684-9A61-6278FCE95787}" srcOrd="0" destOrd="0" presId="urn:microsoft.com/office/officeart/2005/8/layout/cycle8#1"/>
    <dgm:cxn modelId="{5BF6CDD5-F01E-4B0B-A672-6ACF78F79658}" srcId="{EB43FF2F-9C6A-47B5-9451-94D7AD0E729C}" destId="{4AEE3BB2-2385-40E8-98BF-A3A23A0A501B}" srcOrd="0" destOrd="0" parTransId="{DA2F59F7-6C82-4BC4-9A94-01E688171BC5}" sibTransId="{CCFA1DE4-B29E-41FB-9AAF-581ED93EC9E0}"/>
    <dgm:cxn modelId="{EBB13592-4EAF-4609-800A-C52791745B7C}" type="presParOf" srcId="{0B19291F-A783-4319-9436-0B56D9EF28F7}" destId="{89F25F56-55DC-4684-9A61-6278FCE95787}" srcOrd="0" destOrd="0" presId="urn:microsoft.com/office/officeart/2005/8/layout/cycle8#1"/>
    <dgm:cxn modelId="{A00949B8-AFAB-4D06-AB6A-F3F03E5EA811}" type="presParOf" srcId="{0B19291F-A783-4319-9436-0B56D9EF28F7}" destId="{C92FC32A-DE9D-4E75-B8CF-4CF31A3381CB}" srcOrd="1" destOrd="0" presId="urn:microsoft.com/office/officeart/2005/8/layout/cycle8#1"/>
    <dgm:cxn modelId="{649D0F4C-CFA5-41D9-B801-929C713DB667}" type="presParOf" srcId="{0B19291F-A783-4319-9436-0B56D9EF28F7}" destId="{B011496F-48E9-4753-9B0D-86894CC35CDE}" srcOrd="2" destOrd="0" presId="urn:microsoft.com/office/officeart/2005/8/layout/cycle8#1"/>
    <dgm:cxn modelId="{C1E8BF7D-535B-46B1-996D-9ED43074F82C}" type="presParOf" srcId="{0B19291F-A783-4319-9436-0B56D9EF28F7}" destId="{6E453B21-A00C-4A06-B2E2-7EAD921CE75C}" srcOrd="3" destOrd="0" presId="urn:microsoft.com/office/officeart/2005/8/layout/cycle8#1"/>
    <dgm:cxn modelId="{6781CDA5-A172-4110-82BB-5AFBA743D19E}" type="presParOf" srcId="{0B19291F-A783-4319-9436-0B56D9EF28F7}" destId="{1813087D-AF45-4A3C-ACA4-090ABED21496}" srcOrd="4" destOrd="0" presId="urn:microsoft.com/office/officeart/2005/8/layout/cycle8#1"/>
    <dgm:cxn modelId="{C8425CB4-7152-498C-B8D1-FFE8821C3BE1}" type="presParOf" srcId="{0B19291F-A783-4319-9436-0B56D9EF28F7}" destId="{A6D50399-687B-49BD-8CDC-D06F69747A30}" srcOrd="5" destOrd="0" presId="urn:microsoft.com/office/officeart/2005/8/layout/cycle8#1"/>
    <dgm:cxn modelId="{5DE6EC30-30D2-46BB-8088-E6300E09502D}" type="presParOf" srcId="{0B19291F-A783-4319-9436-0B56D9EF28F7}" destId="{6FF1C40B-92F9-4BFD-A256-B5761B43AA93}" srcOrd="6" destOrd="0" presId="urn:microsoft.com/office/officeart/2005/8/layout/cycle8#1"/>
    <dgm:cxn modelId="{C7EF90AD-9F80-4A21-9F93-3D9E4958A4CD}" type="presParOf" srcId="{0B19291F-A783-4319-9436-0B56D9EF28F7}" destId="{209F3C52-43D3-4855-8C2F-02EC04B1EAD7}" srcOrd="7" destOrd="0" presId="urn:microsoft.com/office/officeart/2005/8/layout/cycle8#1"/>
    <dgm:cxn modelId="{3489A612-4B92-4AD5-AA6D-0789EC4BE09B}" type="presParOf" srcId="{0B19291F-A783-4319-9436-0B56D9EF28F7}" destId="{9D309C05-179A-4126-A359-09F64F97112B}" srcOrd="8" destOrd="0" presId="urn:microsoft.com/office/officeart/2005/8/layout/cycle8#1"/>
    <dgm:cxn modelId="{A2EF4AE0-7F16-4A00-B92D-460EA3A334E6}" type="presParOf" srcId="{0B19291F-A783-4319-9436-0B56D9EF28F7}" destId="{F53A4CE5-7177-40A5-AD30-91C752AEFBD0}" srcOrd="9" destOrd="0" presId="urn:microsoft.com/office/officeart/2005/8/layout/cycle8#1"/>
    <dgm:cxn modelId="{BC666B3C-DD79-42D1-AA87-D5AC256486D6}" type="presParOf" srcId="{0B19291F-A783-4319-9436-0B56D9EF28F7}" destId="{31D55E11-54B4-4368-A52A-4705BC40421D}" srcOrd="10" destOrd="0" presId="urn:microsoft.com/office/officeart/2005/8/layout/cycle8#1"/>
    <dgm:cxn modelId="{CE607904-FFC1-48AC-8289-42F6DE8C4EDC}" type="presParOf" srcId="{0B19291F-A783-4319-9436-0B56D9EF28F7}" destId="{5B2C767D-D6AE-4432-A4FA-96ADE25B905D}" srcOrd="11" destOrd="0" presId="urn:microsoft.com/office/officeart/2005/8/layout/cycle8#1"/>
    <dgm:cxn modelId="{4A087496-9813-419E-BDD7-ED738F4D2E49}" type="presParOf" srcId="{0B19291F-A783-4319-9436-0B56D9EF28F7}" destId="{FD228A89-9C22-4DC1-B76E-3BC74F5A4A05}" srcOrd="12" destOrd="0" presId="urn:microsoft.com/office/officeart/2005/8/layout/cycle8#1"/>
    <dgm:cxn modelId="{AED42E59-209F-46E3-804F-1F958653C554}" type="presParOf" srcId="{0B19291F-A783-4319-9436-0B56D9EF28F7}" destId="{0AD2F3B0-C426-47D4-BD2E-EF4A39D98991}" srcOrd="13" destOrd="0" presId="urn:microsoft.com/office/officeart/2005/8/layout/cycle8#1"/>
    <dgm:cxn modelId="{9D262E1B-6CBA-4788-A2F4-A70DC909B510}" type="presParOf" srcId="{0B19291F-A783-4319-9436-0B56D9EF28F7}" destId="{B4558C5E-BDC9-4B4B-AF1A-3B2FAC3B847A}" srcOrd="14" destOrd="0" presId="urn:microsoft.com/office/officeart/2005/8/layout/cycle8#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F25F56-55DC-4684-9A61-6278FCE95787}">
      <dsp:nvSpPr>
        <dsp:cNvPr id="0" name=""/>
        <dsp:cNvSpPr/>
      </dsp:nvSpPr>
      <dsp:spPr>
        <a:xfrm>
          <a:off x="970167" y="166497"/>
          <a:ext cx="2151660" cy="2151660"/>
        </a:xfrm>
        <a:prstGeom prst="pie">
          <a:avLst>
            <a:gd name="adj1" fmla="val 16200000"/>
            <a:gd name="adj2" fmla="val 1800000"/>
          </a:avLst>
        </a:prstGeom>
        <a:solidFill>
          <a:srgbClr val="326D89"/>
        </a:solidFill>
        <a:ln w="25400" cap="flat" cmpd="sng" algn="ctr">
          <a:solidFill>
            <a:srgbClr val="326D89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Analysis</a:t>
          </a:r>
        </a:p>
      </dsp:txBody>
      <dsp:txXfrm>
        <a:off x="2104143" y="622444"/>
        <a:ext cx="768450" cy="640374"/>
      </dsp:txXfrm>
    </dsp:sp>
    <dsp:sp modelId="{1813087D-AF45-4A3C-ACA4-090ABED21496}">
      <dsp:nvSpPr>
        <dsp:cNvPr id="0" name=""/>
        <dsp:cNvSpPr/>
      </dsp:nvSpPr>
      <dsp:spPr>
        <a:xfrm>
          <a:off x="845295" y="243342"/>
          <a:ext cx="2151660" cy="2151660"/>
        </a:xfrm>
        <a:prstGeom prst="pie">
          <a:avLst>
            <a:gd name="adj1" fmla="val 1800000"/>
            <a:gd name="adj2" fmla="val 9000000"/>
          </a:avLst>
        </a:prstGeom>
        <a:solidFill>
          <a:srgbClr val="326D89"/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Review</a:t>
          </a:r>
        </a:p>
      </dsp:txBody>
      <dsp:txXfrm>
        <a:off x="1357595" y="1639360"/>
        <a:ext cx="1152674" cy="563530"/>
      </dsp:txXfrm>
    </dsp:sp>
    <dsp:sp modelId="{9D309C05-179A-4126-A359-09F64F97112B}">
      <dsp:nvSpPr>
        <dsp:cNvPr id="0" name=""/>
        <dsp:cNvSpPr/>
      </dsp:nvSpPr>
      <dsp:spPr>
        <a:xfrm>
          <a:off x="800981" y="166497"/>
          <a:ext cx="2151660" cy="2151660"/>
        </a:xfrm>
        <a:prstGeom prst="pie">
          <a:avLst>
            <a:gd name="adj1" fmla="val 9000000"/>
            <a:gd name="adj2" fmla="val 16200000"/>
          </a:avLst>
        </a:prstGeom>
        <a:solidFill>
          <a:srgbClr val="326D89"/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Service Plan</a:t>
          </a:r>
        </a:p>
      </dsp:txBody>
      <dsp:txXfrm>
        <a:off x="1050215" y="622444"/>
        <a:ext cx="768450" cy="640374"/>
      </dsp:txXfrm>
    </dsp:sp>
    <dsp:sp modelId="{FD228A89-9C22-4DC1-B76E-3BC74F5A4A05}">
      <dsp:nvSpPr>
        <dsp:cNvPr id="0" name=""/>
        <dsp:cNvSpPr/>
      </dsp:nvSpPr>
      <dsp:spPr>
        <a:xfrm>
          <a:off x="837146" y="33299"/>
          <a:ext cx="2418056" cy="2418056"/>
        </a:xfrm>
        <a:prstGeom prst="circularArrow">
          <a:avLst>
            <a:gd name="adj1" fmla="val 5085"/>
            <a:gd name="adj2" fmla="val 327528"/>
            <a:gd name="adj3" fmla="val 1472472"/>
            <a:gd name="adj4" fmla="val 16199432"/>
            <a:gd name="adj5" fmla="val 5932"/>
          </a:avLst>
        </a:prstGeom>
        <a:solidFill>
          <a:schemeClr val="bg1">
            <a:lumMod val="85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AD2F3B0-C426-47D4-BD2E-EF4A39D98991}">
      <dsp:nvSpPr>
        <dsp:cNvPr id="0" name=""/>
        <dsp:cNvSpPr/>
      </dsp:nvSpPr>
      <dsp:spPr>
        <a:xfrm>
          <a:off x="712097" y="110008"/>
          <a:ext cx="2418056" cy="2418056"/>
        </a:xfrm>
        <a:prstGeom prst="circularArrow">
          <a:avLst>
            <a:gd name="adj1" fmla="val 5085"/>
            <a:gd name="adj2" fmla="val 327528"/>
            <a:gd name="adj3" fmla="val 8671970"/>
            <a:gd name="adj4" fmla="val 1800502"/>
            <a:gd name="adj5" fmla="val 5932"/>
          </a:avLst>
        </a:prstGeom>
        <a:solidFill>
          <a:schemeClr val="bg1">
            <a:lumMod val="85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558C5E-BDC9-4B4B-AF1A-3B2FAC3B847A}">
      <dsp:nvSpPr>
        <dsp:cNvPr id="0" name=""/>
        <dsp:cNvSpPr/>
      </dsp:nvSpPr>
      <dsp:spPr>
        <a:xfrm>
          <a:off x="667605" y="33299"/>
          <a:ext cx="2418056" cy="2418056"/>
        </a:xfrm>
        <a:prstGeom prst="circularArrow">
          <a:avLst>
            <a:gd name="adj1" fmla="val 5085"/>
            <a:gd name="adj2" fmla="val 327528"/>
            <a:gd name="adj3" fmla="val 15873039"/>
            <a:gd name="adj4" fmla="val 9000000"/>
            <a:gd name="adj5" fmla="val 5932"/>
          </a:avLst>
        </a:prstGeom>
        <a:solidFill>
          <a:schemeClr val="bg1">
            <a:lumMod val="85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8#1">
  <dgm:title val=""/>
  <dgm:desc val=""/>
  <dgm:catLst>
    <dgm:cat type="cycle" pri="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clrData>
  <dgm:layoutNode name="compositeShape">
    <dgm:alg type="composite">
      <dgm:param type="horzAlign" val="ctr"/>
      <dgm:param type="vertAlign" val="mid"/>
      <dgm:param type="ar" val="1"/>
    </dgm:alg>
    <dgm:shape xmlns:r="http://schemas.openxmlformats.org/officeDocument/2006/relationships" r:blip="">
      <dgm:adjLst/>
    </dgm:shape>
    <dgm:varLst>
      <dgm:chMax val="7"/>
      <dgm:dir/>
      <dgm:resizeHandles val="exact"/>
    </dgm:varLst>
    <dgm:presOf/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"/>
          <dgm:constr type="t" for="ch" forName="dummy1a" refType="h" fact="0.08"/>
          <dgm:constr type="l" for="ch" forName="dummy1b" refType="w" fact="0.5"/>
          <dgm:constr type="t" for="ch" forName="dummy1b" refType="h" fact="0.08"/>
          <dgm:constr type="l" for="ch" forName="wedge1Tx" refType="w" fact="0.22"/>
          <dgm:constr type="t" for="ch" forName="wedge1Tx" refType="h" fact="0.22"/>
          <dgm:constr type="w" for="ch" forName="wedge1Tx" refType="w" fact="0.56"/>
          <dgm:constr type="h" for="ch" forName="wedge1Tx" refType="h" fact="0.56"/>
          <dgm:constr type="h" for="ch" forName="arrowWedge1single" refType="w" fact="0.08"/>
          <dgm:constr type="diam" for="ch" forName="arrowWedge1single" refType="w" fact="0.84"/>
          <dgm:constr type="l" for="ch" forName="arrowWedge1single" refType="w" fact="0.5"/>
          <dgm:constr type="t" for="ch" forName="arrowWedge1single" refType="w" fact="0.5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2"/>
          <dgm:constr type="t" for="ch" forName="dummy1a" refType="h" fact="0.08"/>
          <dgm:constr type="l" for="ch" forName="dummy1b" refType="w" fact="0.52"/>
          <dgm:constr type="t" for="ch" forName="dummy1b" refType="h" fact="0.92"/>
          <dgm:constr type="l" for="ch" forName="wedge1Tx" refType="w" fact="0.559"/>
          <dgm:constr type="t" for="ch" forName="wedge1Tx" refType="h" fact="0.3"/>
          <dgm:constr type="w" for="ch" forName="wedge1Tx" refType="w" fact="0.3"/>
          <dgm:constr type="h" for="ch" forName="wedge1Tx" refType="h" fact="0.4"/>
          <dgm:constr type="l" for="ch" forName="wedge2" refType="w" fact="0.06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48"/>
          <dgm:constr type="t" for="ch" forName="dummy2a" refType="h" fact="0.92"/>
          <dgm:constr type="l" for="ch" forName="dummy2b" refType="w" fact="0.48"/>
          <dgm:constr type="t" for="ch" forName="dummy2b" refType="h" fact="0.08"/>
          <dgm:constr type="r" for="ch" forName="wedge2Tx" refType="w" fact="0.441"/>
          <dgm:constr type="t" for="ch" forName="wedge2Tx" refType="h" fact="0.3"/>
          <dgm:constr type="w" for="ch" forName="wedge2Tx" refType="w" fact="0.3"/>
          <dgm:constr type="h" for="ch" forName="wedge2Tx" refType="h" fact="0.4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primFontSz" for="ch" ptType="node" op="equ"/>
        </dgm:constrLst>
      </dgm:if>
      <dgm:if name="Name3" axis="ch" ptType="node" func="cnt" op="equ" val="3">
        <dgm:constrLst>
          <dgm:constr type="l" for="ch" forName="wedge1" refType="w" fact="0.0973"/>
          <dgm:constr type="t" for="ch" forName="wedge1" refType="w" fact="0.07"/>
          <dgm:constr type="w" for="ch" forName="wedge1" refType="w" fact="0.84"/>
          <dgm:constr type="h" for="ch" forName="wedge1" refType="h" fact="0.84"/>
          <dgm:constr type="l" for="ch" forName="dummy1a" refType="w" fact="0.5173"/>
          <dgm:constr type="t" for="ch" forName="dummy1a" refType="h" fact="0.07"/>
          <dgm:constr type="l" for="ch" forName="dummy1b" refType="w" fact="0.8811"/>
          <dgm:constr type="t" for="ch" forName="dummy1b" refType="h" fact="0.7"/>
          <dgm:constr type="l" for="ch" forName="wedge1Tx" refType="w" fact="0.54"/>
          <dgm:constr type="t" for="ch" forName="wedge1Tx" refType="h" fact="0.248"/>
          <dgm:constr type="w" for="ch" forName="wedge1Tx" refType="w" fact="0.3"/>
          <dgm:constr type="h" for="ch" forName="wedge1Tx" refType="h" fact="0.25"/>
          <dgm:constr type="l" for="ch" forName="wedge2" refType="w" fact="0.08"/>
          <dgm:constr type="t" for="ch" forName="wedge2" refType="w" fact="0.1"/>
          <dgm:constr type="w" for="ch" forName="wedge2" refType="w" fact="0.84"/>
          <dgm:constr type="h" for="ch" forName="wedge2" refType="h" fact="0.84"/>
          <dgm:constr type="l" for="ch" forName="dummy2a" refType="w" fact="0.8637"/>
          <dgm:constr type="t" for="ch" forName="dummy2a" refType="h" fact="0.73"/>
          <dgm:constr type="l" for="ch" forName="dummy2b" refType="w" fact="0.1363"/>
          <dgm:constr type="t" for="ch" forName="dummy2b" refType="h" fact="0.73"/>
          <dgm:constr type="l" for="ch" forName="wedge2Tx" refType="w" fact="0.28"/>
          <dgm:constr type="t" for="ch" forName="wedge2Tx" refType="h" fact="0.645"/>
          <dgm:constr type="w" for="ch" forName="wedge2Tx" refType="w" fact="0.45"/>
          <dgm:constr type="h" for="ch" forName="wedge2Tx" refType="h" fact="0.22"/>
          <dgm:constr type="l" for="ch" forName="wedge3" refType="w" fact="0.0627"/>
          <dgm:constr type="t" for="ch" forName="wedge3" refType="w" fact="0.07"/>
          <dgm:constr type="w" for="ch" forName="wedge3" refType="w" fact="0.84"/>
          <dgm:constr type="h" for="ch" forName="wedge3" refType="h" fact="0.84"/>
          <dgm:constr type="l" for="ch" forName="dummy3a" refType="w" fact="0.1189"/>
          <dgm:constr type="t" for="ch" forName="dummy3a" refType="h" fact="0.7"/>
          <dgm:constr type="l" for="ch" forName="dummy3b" refType="w" fact="0.4827"/>
          <dgm:constr type="t" for="ch" forName="dummy3b" refType="h" fact="0.07"/>
          <dgm:constr type="r" for="ch" forName="wedge3Tx" refType="w" fact="0.46"/>
          <dgm:constr type="t" for="ch" forName="wedge3Tx" refType="h" fact="0.248"/>
          <dgm:constr type="w" for="ch" forName="wedge3Tx" refType="w" fact="0.3"/>
          <dgm:constr type="h" for="ch" forName="wedge3Tx" refType="h" fact="0.25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primFontSz" for="ch" ptType="node" op="equ"/>
        </dgm:constrLst>
      </dgm:if>
      <dgm:if name="Name4" axis="ch" ptType="node" func="cnt" op="equ" val="4">
        <dgm:constrLst>
          <dgm:constr type="l" for="ch" forName="wedge1" refType="w" fact="0.0941"/>
          <dgm:constr type="t" for="ch" forName="wedge1" refType="w" fact="0.0659"/>
          <dgm:constr type="w" for="ch" forName="wedge1" refType="w" fact="0.84"/>
          <dgm:constr type="h" for="ch" forName="wedge1" refType="h" fact="0.84"/>
          <dgm:constr type="l" for="ch" forName="dummy1a" refType="w" fact="0.5141"/>
          <dgm:constr type="t" for="ch" forName="dummy1a" refType="h" fact="0.0659"/>
          <dgm:constr type="l" for="ch" forName="dummy1b" refType="w" fact="0.9341"/>
          <dgm:constr type="t" for="ch" forName="dummy1b" refType="h" fact="0.4859"/>
          <dgm:constr type="l" for="ch" forName="wedge1Tx" refType="w" fact="0.54"/>
          <dgm:constr type="t" for="ch" forName="wedge1Tx" refType="h" fact="0.24"/>
          <dgm:constr type="w" for="ch" forName="wedge1Tx" refType="w" fact="0.31"/>
          <dgm:constr type="h" for="ch" forName="wedge1Tx" refType="h" fact="0.23"/>
          <dgm:constr type="l" for="ch" forName="wedge2" refType="w" fact="0.0941"/>
          <dgm:constr type="t" for="ch" forName="wedge2" refType="w" fact="0.0941"/>
          <dgm:constr type="w" for="ch" forName="wedge2" refType="w" fact="0.84"/>
          <dgm:constr type="h" for="ch" forName="wedge2" refType="h" fact="0.84"/>
          <dgm:constr type="l" for="ch" forName="dummy2a" refType="w" fact="0.9341"/>
          <dgm:constr type="t" for="ch" forName="dummy2a" refType="h" fact="0.5141"/>
          <dgm:constr type="l" for="ch" forName="dummy2b" refType="w" fact="0.5141"/>
          <dgm:constr type="t" for="ch" forName="dummy2b" refType="h" fact="0.9341"/>
          <dgm:constr type="l" for="ch" forName="wedge2Tx" refType="w" fact="0.54"/>
          <dgm:constr type="t" for="ch" forName="wedge2Tx" refType="h" fact="0.53"/>
          <dgm:constr type="w" for="ch" forName="wedge2Tx" refType="w" fact="0.31"/>
          <dgm:constr type="h" for="ch" forName="wedge2Tx" refType="h" fact="0.23"/>
          <dgm:constr type="l" for="ch" forName="wedge3" refType="w" fact="0.0659"/>
          <dgm:constr type="t" for="ch" forName="wedge3" refType="w" fact="0.0941"/>
          <dgm:constr type="w" for="ch" forName="wedge3" refType="w" fact="0.84"/>
          <dgm:constr type="h" for="ch" forName="wedge3" refType="h" fact="0.84"/>
          <dgm:constr type="l" for="ch" forName="dummy3a" refType="w" fact="0.4859"/>
          <dgm:constr type="t" for="ch" forName="dummy3a" refType="h" fact="0.9341"/>
          <dgm:constr type="l" for="ch" forName="dummy3b" refType="w" fact="0.0659"/>
          <dgm:constr type="t" for="ch" forName="dummy3b" refType="h" fact="0.5141"/>
          <dgm:constr type="r" for="ch" forName="wedge3Tx" refType="w" fact="0.46"/>
          <dgm:constr type="t" for="ch" forName="wedge3Tx" refType="h" fact="0.53"/>
          <dgm:constr type="w" for="ch" forName="wedge3Tx" refType="w" fact="0.31"/>
          <dgm:constr type="h" for="ch" forName="wedge3Tx" refType="h" fact="0.23"/>
          <dgm:constr type="l" for="ch" forName="wedge4" refType="w" fact="0.0659"/>
          <dgm:constr type="t" for="ch" forName="wedge4" refType="h" fact="0.0659"/>
          <dgm:constr type="w" for="ch" forName="wedge4" refType="w" fact="0.84"/>
          <dgm:constr type="h" for="ch" forName="wedge4" refType="h" fact="0.84"/>
          <dgm:constr type="l" for="ch" forName="dummy4a" refType="w" fact="0.0659"/>
          <dgm:constr type="t" for="ch" forName="dummy4a" refType="h" fact="0.4859"/>
          <dgm:constr type="l" for="ch" forName="dummy4b" refType="w" fact="0.4859"/>
          <dgm:constr type="t" for="ch" forName="dummy4b" refType="h" fact="0.0659"/>
          <dgm:constr type="r" for="ch" forName="wedge4Tx" refType="w" fact="0.46"/>
          <dgm:constr type="t" for="ch" forName="wedge4Tx" refType="h" fact="0.24"/>
          <dgm:constr type="w" for="ch" forName="wedge4Tx" refType="w" fact="0.31"/>
          <dgm:constr type="h" for="ch" forName="wedge4Tx" refType="h" fact="0.23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primFontSz" for="ch" ptType="node" op="equ"/>
        </dgm:constrLst>
      </dgm:if>
      <dgm:if name="Name5" axis="ch" ptType="node" func="cnt" op="equ" val="5">
        <dgm:constrLst>
          <dgm:constr type="l" for="ch" forName="wedge1" refType="w" fact="0.0918"/>
          <dgm:constr type="t" for="ch" forName="wedge1" refType="w" fact="0.0638"/>
          <dgm:constr type="w" for="ch" forName="wedge1" refType="w" fact="0.84"/>
          <dgm:constr type="h" for="ch" forName="wedge1" refType="h" fact="0.84"/>
          <dgm:constr type="l" for="ch" forName="dummy1a" refType="w" fact="0.5118"/>
          <dgm:constr type="t" for="ch" forName="dummy1a" refType="h" fact="0.0638"/>
          <dgm:constr type="l" for="ch" forName="dummy1b" refType="w" fact="0.9112"/>
          <dgm:constr type="t" for="ch" forName="dummy1b" refType="h" fact="0.354"/>
          <dgm:constr type="l" for="ch" forName="wedge1Tx" refType="w" fact="0.53"/>
          <dgm:constr type="t" for="ch" forName="wedge1Tx" refType="h" fact="0.205"/>
          <dgm:constr type="w" for="ch" forName="wedge1Tx" refType="w" fact="0.27"/>
          <dgm:constr type="h" for="ch" forName="wedge1Tx" refType="h" fact="0.18"/>
          <dgm:constr type="l" for="ch" forName="wedge2" refType="w" fact="0.099"/>
          <dgm:constr type="t" for="ch" forName="wedge2" refType="w" fact="0.0862"/>
          <dgm:constr type="w" for="ch" forName="wedge2" refType="w" fact="0.84"/>
          <dgm:constr type="h" for="ch" forName="wedge2" refType="h" fact="0.84"/>
          <dgm:constr type="l" for="ch" forName="dummy2a" refType="w" fact="0.9185"/>
          <dgm:constr type="t" for="ch" forName="dummy2a" refType="h" fact="0.3764"/>
          <dgm:constr type="l" for="ch" forName="dummy2b" refType="w" fact="0.7659"/>
          <dgm:constr type="t" for="ch" forName="dummy2b" refType="h" fact="0.846"/>
          <dgm:constr type="l" for="ch" forName="wedge2Tx" refType="w" fact="0.64"/>
          <dgm:constr type="t" for="ch" forName="wedge2Tx" refType="h" fact="0.47"/>
          <dgm:constr type="w" for="ch" forName="wedge2Tx" refType="w" fact="0.25"/>
          <dgm:constr type="h" for="ch" forName="wedge2Tx" refType="h" fact="0.2"/>
          <dgm:constr type="l" for="ch" forName="wedge3" refType="w" fact="0.08"/>
          <dgm:constr type="t" for="ch" forName="wedge3" refType="w" fact="0.1"/>
          <dgm:constr type="w" for="ch" forName="wedge3" refType="w" fact="0.84"/>
          <dgm:constr type="h" for="ch" forName="wedge3" refType="h" fact="0.84"/>
          <dgm:constr type="l" for="ch" forName="dummy3a" refType="w" fact="0.7469"/>
          <dgm:constr type="t" for="ch" forName="dummy3a" refType="h" fact="0.8598"/>
          <dgm:constr type="l" for="ch" forName="dummy3b" refType="w" fact="0.2531"/>
          <dgm:constr type="t" for="ch" forName="dummy3b" refType="h" fact="0.8598"/>
          <dgm:constr type="l" for="ch" forName="wedge3Tx" refType="w" fact="0.38"/>
          <dgm:constr type="t" for="ch" forName="wedge3Tx" refType="h" fact="0.69"/>
          <dgm:constr type="w" for="ch" forName="wedge3Tx" refType="w" fact="0.24"/>
          <dgm:constr type="h" for="ch" forName="wedge3Tx" refType="h" fact="0.22"/>
          <dgm:constr type="l" for="ch" forName="wedge4" refType="w" fact="0.061"/>
          <dgm:constr type="t" for="ch" forName="wedge4" refType="h" fact="0.0862"/>
          <dgm:constr type="w" for="ch" forName="wedge4" refType="w" fact="0.84"/>
          <dgm:constr type="h" for="ch" forName="wedge4" refType="h" fact="0.84"/>
          <dgm:constr type="l" for="ch" forName="dummy4a" refType="w" fact="0.2341"/>
          <dgm:constr type="t" for="ch" forName="dummy4a" refType="h" fact="0.846"/>
          <dgm:constr type="l" for="ch" forName="dummy4b" refType="w" fact="0.0815"/>
          <dgm:constr type="t" for="ch" forName="dummy4b" refType="h" fact="0.3764"/>
          <dgm:constr type="r" for="ch" forName="wedge4Tx" refType="w" fact="0.36"/>
          <dgm:constr type="t" for="ch" forName="wedge4Tx" refType="h" fact="0.47"/>
          <dgm:constr type="w" for="ch" forName="wedge4Tx" refType="w" fact="0.25"/>
          <dgm:constr type="h" for="ch" forName="wedge4Tx" refType="h" fact="0.2"/>
          <dgm:constr type="l" for="ch" forName="wedge5" refType="w" fact="0.0682"/>
          <dgm:constr type="t" for="ch" forName="wedge5" refType="h" fact="0.0638"/>
          <dgm:constr type="w" for="ch" forName="wedge5" refType="w" fact="0.84"/>
          <dgm:constr type="h" for="ch" forName="wedge5" refType="h" fact="0.84"/>
          <dgm:constr type="l" for="ch" forName="dummy5a" refType="w" fact="0.0888"/>
          <dgm:constr type="t" for="ch" forName="dummy5a" refType="h" fact="0.354"/>
          <dgm:constr type="l" for="ch" forName="dummy5b" refType="w" fact="0.4882"/>
          <dgm:constr type="t" for="ch" forName="dummy5b" refType="h" fact="0.0638"/>
          <dgm:constr type="r" for="ch" forName="wedge5Tx" refType="w" fact="0.47"/>
          <dgm:constr type="t" for="ch" forName="wedge5Tx" refType="h" fact="0.205"/>
          <dgm:constr type="w" for="ch" forName="wedge5Tx" refType="w" fact="0.27"/>
          <dgm:constr type="h" for="ch" forName="wedge5Tx" refType="h" fact="0.18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primFontSz" for="ch" ptType="node" op="equ"/>
        </dgm:constrLst>
      </dgm:if>
      <dgm:if name="Name6" axis="ch" ptType="node" func="cnt" op="equ" val="6">
        <dgm:constrLst>
          <dgm:constr type="l" for="ch" forName="wedge1" refType="w" fact="0.09"/>
          <dgm:constr type="t" for="ch" forName="wedge1" refType="w" fact="0.0627"/>
          <dgm:constr type="w" for="ch" forName="wedge1" refType="w" fact="0.84"/>
          <dgm:constr type="h" for="ch" forName="wedge1" refType="h" fact="0.84"/>
          <dgm:constr type="l" for="ch" forName="dummy1a" refType="w" fact="0.51"/>
          <dgm:constr type="t" for="ch" forName="dummy1a" refType="h" fact="0.0627"/>
          <dgm:constr type="l" for="ch" forName="dummy1b" refType="w" fact="0.8737"/>
          <dgm:constr type="t" for="ch" forName="dummy1b" refType="h" fact="0.2727"/>
          <dgm:constr type="l" for="ch" forName="wedge1Tx" refType="w" fact="0.53"/>
          <dgm:constr type="t" for="ch" forName="wedge1Tx" refType="h" fact="0.17"/>
          <dgm:constr type="w" for="ch" forName="wedge1Tx" refType="w" fact="0.22"/>
          <dgm:constr type="h" for="ch" forName="wedge1Tx" refType="h" fact="0.17"/>
          <dgm:constr type="l" for="ch" forName="wedge2" refType="w" fact="0.1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8837"/>
          <dgm:constr type="t" for="ch" forName="dummy2a" refType="h" fact="0.29"/>
          <dgm:constr type="l" for="ch" forName="dummy2b" refType="w" fact="0.8837"/>
          <dgm:constr type="t" for="ch" forName="dummy2b" refType="h" fact="0.71"/>
          <dgm:constr type="l" for="ch" forName="wedge2Tx" refType="w" fact="0.67"/>
          <dgm:constr type="t" for="ch" forName="wedge2Tx" refType="h" fact="0.42"/>
          <dgm:constr type="w" for="ch" forName="wedge2Tx" refType="w" fact="0.23"/>
          <dgm:constr type="h" for="ch" forName="wedge2Tx" refType="h" fact="0.165"/>
          <dgm:constr type="l" for="ch" forName="wedge3" refType="w" fact="0.09"/>
          <dgm:constr type="t" for="ch" forName="wedge3" refType="w" fact="0.0973"/>
          <dgm:constr type="w" for="ch" forName="wedge3" refType="w" fact="0.84"/>
          <dgm:constr type="h" for="ch" forName="wedge3" refType="h" fact="0.84"/>
          <dgm:constr type="l" for="ch" forName="dummy3a" refType="w" fact="0.8737"/>
          <dgm:constr type="t" for="ch" forName="dummy3a" refType="h" fact="0.7273"/>
          <dgm:constr type="l" for="ch" forName="dummy3b" refType="w" fact="0.51"/>
          <dgm:constr type="t" for="ch" forName="dummy3b" refType="h" fact="0.9373"/>
          <dgm:constr type="l" for="ch" forName="wedge3Tx" refType="w" fact="0.53"/>
          <dgm:constr type="t" for="ch" forName="wedge3Tx" refType="h" fact="0.665"/>
          <dgm:constr type="w" for="ch" forName="wedge3Tx" refType="w" fact="0.22"/>
          <dgm:constr type="h" for="ch" forName="wedge3Tx" refType="h" fact="0.17"/>
          <dgm:constr type="l" for="ch" forName="wedge4" refType="w" fact="0.07"/>
          <dgm:constr type="t" for="ch" forName="wedge4" refType="h" fact="0.0973"/>
          <dgm:constr type="w" for="ch" forName="wedge4" refType="w" fact="0.84"/>
          <dgm:constr type="h" for="ch" forName="wedge4" refType="h" fact="0.84"/>
          <dgm:constr type="l" for="ch" forName="dummy4a" refType="w" fact="0.49"/>
          <dgm:constr type="t" for="ch" forName="dummy4a" refType="h" fact="0.9373"/>
          <dgm:constr type="l" for="ch" forName="dummy4b" refType="w" fact="0.1263"/>
          <dgm:constr type="t" for="ch" forName="dummy4b" refType="h" fact="0.7273"/>
          <dgm:constr type="r" for="ch" forName="wedge4Tx" refType="w" fact="0.47"/>
          <dgm:constr type="t" for="ch" forName="wedge4Tx" refType="h" fact="0.665"/>
          <dgm:constr type="w" for="ch" forName="wedge4Tx" refType="w" fact="0.22"/>
          <dgm:constr type="h" for="ch" forName="wedge4Tx" refType="h" fact="0.17"/>
          <dgm:constr type="l" for="ch" forName="wedge5" refType="w" fact="0.06"/>
          <dgm:constr type="t" for="ch" forName="wedge5" refType="h" fact="0.08"/>
          <dgm:constr type="w" for="ch" forName="wedge5" refType="w" fact="0.84"/>
          <dgm:constr type="h" for="ch" forName="wedge5" refType="h" fact="0.84"/>
          <dgm:constr type="l" for="ch" forName="dummy5a" refType="w" fact="0.1163"/>
          <dgm:constr type="t" for="ch" forName="dummy5a" refType="h" fact="0.71"/>
          <dgm:constr type="l" for="ch" forName="dummy5b" refType="w" fact="0.1163"/>
          <dgm:constr type="t" for="ch" forName="dummy5b" refType="h" fact="0.29"/>
          <dgm:constr type="r" for="ch" forName="wedge5Tx" refType="w" fact="0.33"/>
          <dgm:constr type="t" for="ch" forName="wedge5Tx" refType="h" fact="0.42"/>
          <dgm:constr type="w" for="ch" forName="wedge5Tx" refType="w" fact="0.23"/>
          <dgm:constr type="h" for="ch" forName="wedge5Tx" refType="h" fact="0.165"/>
          <dgm:constr type="l" for="ch" forName="wedge6" refType="w" fact="0.07"/>
          <dgm:constr type="t" for="ch" forName="wedge6" refType="h" fact="0.0627"/>
          <dgm:constr type="w" for="ch" forName="wedge6" refType="w" fact="0.84"/>
          <dgm:constr type="h" for="ch" forName="wedge6" refType="h" fact="0.84"/>
          <dgm:constr type="l" for="ch" forName="dummy6a" refType="w" fact="0.1263"/>
          <dgm:constr type="t" for="ch" forName="dummy6a" refType="h" fact="0.2727"/>
          <dgm:constr type="l" for="ch" forName="dummy6b" refType="w" fact="0.49"/>
          <dgm:constr type="t" for="ch" forName="dummy6b" refType="h" fact="0.0627"/>
          <dgm:constr type="r" for="ch" forName="wedge6Tx" refType="w" fact="0.47"/>
          <dgm:constr type="t" for="ch" forName="wedge6Tx" refType="h" fact="0.17"/>
          <dgm:constr type="w" for="ch" forName="wedge6Tx" refType="w" fact="0.22"/>
          <dgm:constr type="h" for="ch" forName="wedge6Tx" refType="h" fact="0.17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primFontSz" for="ch" ptType="node" op="equ"/>
        </dgm:constrLst>
      </dgm:if>
      <dgm:else name="Name7">
        <dgm:constrLst>
          <dgm:constr type="l" for="ch" forName="wedge1" refType="w" fact="0.0887"/>
          <dgm:constr type="t" for="ch" forName="wedge1" refType="w" fact="0.062"/>
          <dgm:constr type="w" for="ch" forName="wedge1" refType="w" fact="0.84"/>
          <dgm:constr type="h" for="ch" forName="wedge1" refType="h" fact="0.84"/>
          <dgm:constr type="l" for="ch" forName="dummy1a" refType="w" fact="0.5087"/>
          <dgm:constr type="t" for="ch" forName="dummy1a" refType="h" fact="0.062"/>
          <dgm:constr type="l" for="ch" forName="dummy1b" refType="w" fact="0.837"/>
          <dgm:constr type="t" for="ch" forName="dummy1b" refType="h" fact="0.2201"/>
          <dgm:constr type="l" for="ch" forName="wedge1Tx" refType="w" fact="0.53"/>
          <dgm:constr type="t" for="ch" forName="wedge1Tx" refType="h" fact="0.14"/>
          <dgm:constr type="w" for="ch" forName="wedge1Tx" refType="w" fact="0.2"/>
          <dgm:constr type="h" for="ch" forName="wedge1Tx" refType="h" fact="0.16"/>
          <dgm:constr type="l" for="ch" forName="wedge2" refType="w" fact="0.0995"/>
          <dgm:constr type="t" for="ch" forName="wedge2" refType="w" fact="0.0755"/>
          <dgm:constr type="w" for="ch" forName="wedge2" refType="w" fact="0.84"/>
          <dgm:constr type="h" for="ch" forName="wedge2" refType="h" fact="0.84"/>
          <dgm:constr type="l" for="ch" forName="dummy2a" refType="w" fact="0.8479"/>
          <dgm:constr type="t" for="ch" forName="dummy2a" refType="h" fact="0.2337"/>
          <dgm:constr type="l" for="ch" forName="dummy2b" refType="w" fact="0.929"/>
          <dgm:constr type="t" for="ch" forName="dummy2b" refType="h" fact="0.589"/>
          <dgm:constr type="l" for="ch" forName="wedge2Tx" refType="w" fact="0.67"/>
          <dgm:constr type="t" for="ch" forName="wedge2Tx" refType="h" fact="0.38"/>
          <dgm:constr type="w" for="ch" forName="wedge2Tx" refType="w" fact="0.23"/>
          <dgm:constr type="h" for="ch" forName="wedge2Tx" refType="h" fact="0.14"/>
          <dgm:constr type="l" for="ch" forName="wedge3" refType="w" fact="0.0956"/>
          <dgm:constr type="t" for="ch" forName="wedge3" refType="w" fact="0.0925"/>
          <dgm:constr type="w" for="ch" forName="wedge3" refType="w" fact="0.84"/>
          <dgm:constr type="h" for="ch" forName="wedge3" refType="h" fact="0.84"/>
          <dgm:constr type="l" for="ch" forName="dummy3a" refType="w" fact="0.9251"/>
          <dgm:constr type="t" for="ch" forName="dummy3a" refType="h" fact="0.6059"/>
          <dgm:constr type="l" for="ch" forName="dummy3b" refType="w" fact="0.6979"/>
          <dgm:constr type="t" for="ch" forName="dummy3b" refType="h" fact="0.8909"/>
          <dgm:constr type="l" for="ch" forName="wedge3Tx" refType="w" fact="0.635"/>
          <dgm:constr type="t" for="ch" forName="wedge3Tx" refType="h" fact="0.59"/>
          <dgm:constr type="w" for="ch" forName="wedge3Tx" refType="w" fact="0.2"/>
          <dgm:constr type="h" for="ch" forName="wedge3Tx" refType="h" fact="0.155"/>
          <dgm:constr type="l" for="ch" forName="wedge4" refType="w" fact="0.08"/>
          <dgm:constr type="t" for="ch" forName="wedge4" refType="h" fact="0.1"/>
          <dgm:constr type="w" for="ch" forName="wedge4" refType="w" fact="0.84"/>
          <dgm:constr type="h" for="ch" forName="wedge4" refType="h" fact="0.84"/>
          <dgm:constr type="l" for="ch" forName="dummy4a" refType="w" fact="0.6822"/>
          <dgm:constr type="t" for="ch" forName="dummy4a" refType="h" fact="0.8984"/>
          <dgm:constr type="l" for="ch" forName="dummy4b" refType="w" fact="0.3178"/>
          <dgm:constr type="t" for="ch" forName="dummy4b" refType="h" fact="0.8984"/>
          <dgm:constr type="l" for="ch" forName="wedge4Tx" refType="w" fact="0.4025"/>
          <dgm:constr type="t" for="ch" forName="wedge4Tx" refType="h" fact="0.76"/>
          <dgm:constr type="w" for="ch" forName="wedge4Tx" refType="w" fact="0.195"/>
          <dgm:constr type="h" for="ch" forName="wedge4Tx" refType="h" fact="0.14"/>
          <dgm:constr type="l" for="ch" forName="wedge5" refType="w" fact="0.0644"/>
          <dgm:constr type="t" for="ch" forName="wedge5" refType="h" fact="0.0925"/>
          <dgm:constr type="w" for="ch" forName="wedge5" refType="w" fact="0.84"/>
          <dgm:constr type="h" for="ch" forName="wedge5" refType="h" fact="0.84"/>
          <dgm:constr type="l" for="ch" forName="dummy5a" refType="w" fact="0.3021"/>
          <dgm:constr type="t" for="ch" forName="dummy5a" refType="h" fact="0.8909"/>
          <dgm:constr type="l" for="ch" forName="dummy5b" refType="w" fact="0.0749"/>
          <dgm:constr type="t" for="ch" forName="dummy5b" refType="h" fact="0.6059"/>
          <dgm:constr type="r" for="ch" forName="wedge5Tx" refType="w" fact="0.365"/>
          <dgm:constr type="t" for="ch" forName="wedge5Tx" refType="h" fact="0.59"/>
          <dgm:constr type="w" for="ch" forName="wedge5Tx" refType="w" fact="0.2"/>
          <dgm:constr type="h" for="ch" forName="wedge5Tx" refType="h" fact="0.155"/>
          <dgm:constr type="l" for="ch" forName="wedge6" refType="w" fact="0.0605"/>
          <dgm:constr type="t" for="ch" forName="wedge6" refType="h" fact="0.0755"/>
          <dgm:constr type="w" for="ch" forName="wedge6" refType="w" fact="0.84"/>
          <dgm:constr type="h" for="ch" forName="wedge6" refType="h" fact="0.84"/>
          <dgm:constr type="l" for="ch" forName="dummy6a" refType="w" fact="0.071"/>
          <dgm:constr type="t" for="ch" forName="dummy6a" refType="h" fact="0.589"/>
          <dgm:constr type="l" for="ch" forName="dummy6b" refType="w" fact="0.1521"/>
          <dgm:constr type="t" for="ch" forName="dummy6b" refType="h" fact="0.2337"/>
          <dgm:constr type="r" for="ch" forName="wedge6Tx" refType="w" fact="0.33"/>
          <dgm:constr type="t" for="ch" forName="wedge6Tx" refType="h" fact="0.38"/>
          <dgm:constr type="w" for="ch" forName="wedge6Tx" refType="w" fact="0.23"/>
          <dgm:constr type="h" for="ch" forName="wedge6Tx" refType="h" fact="0.14"/>
          <dgm:constr type="l" for="ch" forName="wedge7" refType="w" fact="0.0713"/>
          <dgm:constr type="t" for="ch" forName="wedge7" refType="h" fact="0.062"/>
          <dgm:constr type="w" for="ch" forName="wedge7" refType="w" fact="0.84"/>
          <dgm:constr type="h" for="ch" forName="wedge7" refType="h" fact="0.84"/>
          <dgm:constr type="l" for="ch" forName="dummy7a" refType="w" fact="0.163"/>
          <dgm:constr type="t" for="ch" forName="dummy7a" refType="h" fact="0.2201"/>
          <dgm:constr type="l" for="ch" forName="dummy7b" refType="w" fact="0.4913"/>
          <dgm:constr type="t" for="ch" forName="dummy7b" refType="h" fact="0.062"/>
          <dgm:constr type="r" for="ch" forName="wedge7Tx" refType="w" fact="0.47"/>
          <dgm:constr type="t" for="ch" forName="wedge7Tx" refType="h" fact="0.14"/>
          <dgm:constr type="w" for="ch" forName="wedge7Tx" refType="w" fact="0.2"/>
          <dgm:constr type="h" for="ch" forName="wedge7Tx" refType="h" fact="0.16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h" for="ch" forName="arrowWedge7" refType="w" fact="0.08"/>
          <dgm:constr type="diam" for="ch" forName="arrowWedge7" refType="w" fact="0.84"/>
          <dgm:constr type="l" for="ch" forName="arrowWedge7" refType="w" fact="0.5"/>
          <dgm:constr type="t" for="ch" forName="arrowWedge7" refType="w" fact="0.5"/>
          <dgm:constr type="primFontSz" for="ch" ptType="node" op="equ"/>
        </dgm:constrLst>
      </dgm:else>
    </dgm:choose>
    <dgm:ruleLst/>
    <dgm:choose name="Name8">
      <dgm:if name="Name9" axis="ch" ptType="node" func="cnt" op="gte" val="1">
        <dgm:layoutNode name="wedge1">
          <dgm:alg type="sp"/>
          <dgm:choose name="Name10">
            <dgm:if name="Name11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12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13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14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15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16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17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18">
            <dgm:if name="Name19" func="var" arg="dir" op="equ" val="norm">
              <dgm:presOf axis="ch desOrSelf" ptType="node node" st="1 1" cnt="1 0"/>
            </dgm:if>
            <dgm:else name="Name20">
              <dgm:choose name="Name21">
                <dgm:if name="Name22" axis="ch" ptType="node" func="cnt" op="equ" val="1">
                  <dgm:presOf axis="ch desOrSelf" ptType="node node" st="1 1" cnt="1 0"/>
                </dgm:if>
                <dgm:if name="Name23" axis="ch" ptType="node" func="cnt" op="equ" val="2">
                  <dgm:presOf axis="ch desOrSelf" ptType="node node" st="2 1" cnt="1 0"/>
                </dgm:if>
                <dgm:if name="Name24" axis="ch" ptType="node" func="cnt" op="equ" val="3">
                  <dgm:presOf axis="ch desOrSelf" ptType="node node" st="3 1" cnt="1 0"/>
                </dgm:if>
                <dgm:if name="Name25" axis="ch" ptType="node" func="cnt" op="equ" val="4">
                  <dgm:presOf axis="ch desOrSelf" ptType="node node" st="4 1" cnt="1 0"/>
                </dgm:if>
                <dgm:if name="Name26" axis="ch" ptType="node" func="cnt" op="equ" val="5">
                  <dgm:presOf axis="ch desOrSelf" ptType="node node" st="5 1" cnt="1 0"/>
                </dgm:if>
                <dgm:if name="Name27" axis="ch" ptType="node" func="cnt" op="equ" val="6">
                  <dgm:presOf axis="ch desOrSelf" ptType="node node" st="6 1" cnt="1 0"/>
                </dgm:if>
                <dgm:else name="Name28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dummy1a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1b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1Tx" moveWith="wedge1">
          <dgm:alg type="tx"/>
          <dgm:shape xmlns:r="http://schemas.openxmlformats.org/officeDocument/2006/relationships" type="rect" r:blip="" hideGeom="1">
            <dgm:adjLst/>
          </dgm:shape>
          <dgm:varLst>
            <dgm:chMax val="0"/>
            <dgm:chPref val="0"/>
            <dgm:bulletEnabled val="1"/>
          </dgm:varLst>
          <dgm:choose name="Name29">
            <dgm:if name="Name30" func="var" arg="dir" op="equ" val="norm">
              <dgm:presOf axis="ch desOrSelf" ptType="node node" st="1 1" cnt="1 0"/>
            </dgm:if>
            <dgm:else name="Name31">
              <dgm:choose name="Name32">
                <dgm:if name="Name33" axis="ch" ptType="node" func="cnt" op="equ" val="1">
                  <dgm:presOf axis="ch desOrSelf" ptType="node node" st="1 1" cnt="1 0"/>
                </dgm:if>
                <dgm:if name="Name34" axis="ch" ptType="node" func="cnt" op="equ" val="2">
                  <dgm:presOf axis="ch desOrSelf" ptType="node node" st="2 1" cnt="1 0"/>
                </dgm:if>
                <dgm:if name="Name35" axis="ch" ptType="node" func="cnt" op="equ" val="3">
                  <dgm:presOf axis="ch desOrSelf" ptType="node node" st="3 1" cnt="1 0"/>
                </dgm:if>
                <dgm:if name="Name36" axis="ch" ptType="node" func="cnt" op="equ" val="4">
                  <dgm:presOf axis="ch desOrSelf" ptType="node node" st="4 1" cnt="1 0"/>
                </dgm:if>
                <dgm:if name="Name37" axis="ch" ptType="node" func="cnt" op="equ" val="5">
                  <dgm:presOf axis="ch desOrSelf" ptType="node node" st="5 1" cnt="1 0"/>
                </dgm:if>
                <dgm:if name="Name38" axis="ch" ptType="node" func="cnt" op="equ" val="6">
                  <dgm:presOf axis="ch desOrSelf" ptType="node node" st="6 1" cnt="1 0"/>
                </dgm:if>
                <dgm:else name="Name39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40"/>
    </dgm:choose>
    <dgm:choose name="Name41">
      <dgm:if name="Name42" axis="ch" ptType="node" func="cnt" op="gte" val="2">
        <dgm:layoutNode name="wedge2">
          <dgm:alg type="sp"/>
          <dgm:choose name="Name43">
            <dgm:if name="Name44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45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46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47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48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49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50">
            <dgm:if name="Name51" func="var" arg="dir" op="equ" val="norm">
              <dgm:presOf axis="ch desOrSelf" ptType="node node" st="2 1" cnt="1 0"/>
            </dgm:if>
            <dgm:else name="Name52">
              <dgm:choose name="Name53">
                <dgm:if name="Name54" axis="ch" ptType="node" func="cnt" op="equ" val="2">
                  <dgm:presOf axis="ch desOrSelf" ptType="node node" st="1 1" cnt="1 0"/>
                </dgm:if>
                <dgm:if name="Name55" axis="ch" ptType="node" func="cnt" op="equ" val="3">
                  <dgm:presOf axis="ch desOrSelf" ptType="node node" st="2 1" cnt="1 0"/>
                </dgm:if>
                <dgm:if name="Name56" axis="ch" ptType="node" func="cnt" op="equ" val="4">
                  <dgm:presOf axis="ch desOrSelf" ptType="node node" st="3 1" cnt="1 0"/>
                </dgm:if>
                <dgm:if name="Name57" axis="ch" ptType="node" func="cnt" op="equ" val="5">
                  <dgm:presOf axis="ch desOrSelf" ptType="node node" st="4 1" cnt="1 0"/>
                </dgm:if>
                <dgm:if name="Name58" axis="ch" ptType="node" func="cnt" op="equ" val="6">
                  <dgm:presOf axis="ch desOrSelf" ptType="node node" st="5 1" cnt="1 0"/>
                </dgm:if>
                <dgm:else name="Name59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dummy2a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2b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2Tx" moveWith="wedge2">
          <dgm:alg type="tx"/>
          <dgm:shape xmlns:r="http://schemas.openxmlformats.org/officeDocument/2006/relationships" type="rect" r:blip="" hideGeom="1">
            <dgm:adjLst/>
          </dgm:shape>
          <dgm:varLst>
            <dgm:chMax val="0"/>
            <dgm:chPref val="0"/>
            <dgm:bulletEnabled val="1"/>
          </dgm:varLst>
          <dgm:choose name="Name60">
            <dgm:if name="Name61" func="var" arg="dir" op="equ" val="norm">
              <dgm:presOf axis="ch desOrSelf" ptType="node node" st="2 1" cnt="1 0"/>
            </dgm:if>
            <dgm:else name="Name62">
              <dgm:choose name="Name63">
                <dgm:if name="Name64" axis="ch" ptType="node" func="cnt" op="equ" val="2">
                  <dgm:presOf axis="ch desOrSelf" ptType="node node" st="1 1" cnt="1 0"/>
                </dgm:if>
                <dgm:if name="Name65" axis="ch" ptType="node" func="cnt" op="equ" val="3">
                  <dgm:presOf axis="ch desOrSelf" ptType="node node" st="2 1" cnt="1 0"/>
                </dgm:if>
                <dgm:if name="Name66" axis="ch" ptType="node" func="cnt" op="equ" val="4">
                  <dgm:presOf axis="ch desOrSelf" ptType="node node" st="3 1" cnt="1 0"/>
                </dgm:if>
                <dgm:if name="Name67" axis="ch" ptType="node" func="cnt" op="equ" val="5">
                  <dgm:presOf axis="ch desOrSelf" ptType="node node" st="4 1" cnt="1 0"/>
                </dgm:if>
                <dgm:if name="Name68" axis="ch" ptType="node" func="cnt" op="equ" val="6">
                  <dgm:presOf axis="ch desOrSelf" ptType="node node" st="5 1" cnt="1 0"/>
                </dgm:if>
                <dgm:else name="Name69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70"/>
    </dgm:choose>
    <dgm:choose name="Name71">
      <dgm:if name="Name72" axis="ch" ptType="node" func="cnt" op="gte" val="3">
        <dgm:layoutNode name="wedge3">
          <dgm:alg type="sp"/>
          <dgm:choose name="Name73">
            <dgm:if name="Name74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75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76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77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78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79">
            <dgm:if name="Name80" func="var" arg="dir" op="equ" val="norm">
              <dgm:presOf axis="ch desOrSelf" ptType="node node" st="3 1" cnt="1 0"/>
            </dgm:if>
            <dgm:else name="Name81">
              <dgm:choose name="Name82">
                <dgm:if name="Name83" axis="ch" ptType="node" func="cnt" op="equ" val="3">
                  <dgm:presOf axis="ch desOrSelf" ptType="node node" st="1 1" cnt="1 0"/>
                </dgm:if>
                <dgm:if name="Name84" axis="ch" ptType="node" func="cnt" op="equ" val="4">
                  <dgm:presOf axis="ch desOrSelf" ptType="node node" st="2 1" cnt="1 0"/>
                </dgm:if>
                <dgm:if name="Name85" axis="ch" ptType="node" func="cnt" op="equ" val="5">
                  <dgm:presOf axis="ch desOrSelf" ptType="node node" st="3 1" cnt="1 0"/>
                </dgm:if>
                <dgm:if name="Name86" axis="ch" ptType="node" func="cnt" op="equ" val="6">
                  <dgm:presOf axis="ch desOrSelf" ptType="node node" st="4 1" cnt="1 0"/>
                </dgm:if>
                <dgm:else name="Name87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dummy3a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3b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3Tx" moveWith="wedge3">
          <dgm:alg type="tx"/>
          <dgm:shape xmlns:r="http://schemas.openxmlformats.org/officeDocument/2006/relationships" type="rect" r:blip="" hideGeom="1">
            <dgm:adjLst/>
          </dgm:shape>
          <dgm:varLst>
            <dgm:chMax val="0"/>
            <dgm:chPref val="0"/>
            <dgm:bulletEnabled val="1"/>
          </dgm:varLst>
          <dgm:choose name="Name88">
            <dgm:if name="Name89" func="var" arg="dir" op="equ" val="norm">
              <dgm:presOf axis="ch desOrSelf" ptType="node node" st="3 1" cnt="1 0"/>
            </dgm:if>
            <dgm:else name="Name90">
              <dgm:choose name="Name91">
                <dgm:if name="Name92" axis="ch" ptType="node" func="cnt" op="equ" val="3">
                  <dgm:presOf axis="ch desOrSelf" ptType="node node" st="1 1" cnt="1 0"/>
                </dgm:if>
                <dgm:if name="Name93" axis="ch" ptType="node" func="cnt" op="equ" val="4">
                  <dgm:presOf axis="ch desOrSelf" ptType="node node" st="2 1" cnt="1 0"/>
                </dgm:if>
                <dgm:if name="Name94" axis="ch" ptType="node" func="cnt" op="equ" val="5">
                  <dgm:presOf axis="ch desOrSelf" ptType="node node" st="3 1" cnt="1 0"/>
                </dgm:if>
                <dgm:if name="Name95" axis="ch" ptType="node" func="cnt" op="equ" val="6">
                  <dgm:presOf axis="ch desOrSelf" ptType="node node" st="4 1" cnt="1 0"/>
                </dgm:if>
                <dgm:else name="Name96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97"/>
    </dgm:choose>
    <dgm:choose name="Name98">
      <dgm:if name="Name99" axis="ch" ptType="node" func="cnt" op="gte" val="4">
        <dgm:layoutNode name="wedge4">
          <dgm:alg type="sp"/>
          <dgm:choose name="Name100">
            <dgm:if name="Name101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02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03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04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05">
            <dgm:if name="Name106" func="var" arg="dir" op="equ" val="norm">
              <dgm:presOf axis="ch desOrSelf" ptType="node node" st="4 1" cnt="1 0"/>
            </dgm:if>
            <dgm:else name="Name107">
              <dgm:choose name="Name108">
                <dgm:if name="Name109" axis="ch" ptType="node" func="cnt" op="equ" val="4">
                  <dgm:presOf axis="ch desOrSelf" ptType="node node" st="1 1" cnt="1 0"/>
                </dgm:if>
                <dgm:if name="Name110" axis="ch" ptType="node" func="cnt" op="equ" val="5">
                  <dgm:presOf axis="ch desOrSelf" ptType="node node" st="2 1" cnt="1 0"/>
                </dgm:if>
                <dgm:if name="Name111" axis="ch" ptType="node" func="cnt" op="equ" val="6">
                  <dgm:presOf axis="ch desOrSelf" ptType="node node" st="3 1" cnt="1 0"/>
                </dgm:if>
                <dgm:else name="Name112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dummy4a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4b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4Tx" moveWith="wedge4">
          <dgm:alg type="tx"/>
          <dgm:shape xmlns:r="http://schemas.openxmlformats.org/officeDocument/2006/relationships" type="rect" r:blip="" hideGeom="1">
            <dgm:adjLst/>
          </dgm:shape>
          <dgm:varLst>
            <dgm:chMax val="0"/>
            <dgm:chPref val="0"/>
            <dgm:bulletEnabled val="1"/>
          </dgm:varLst>
          <dgm:choose name="Name113">
            <dgm:if name="Name114" func="var" arg="dir" op="equ" val="norm">
              <dgm:presOf axis="ch desOrSelf" ptType="node node" st="4 1" cnt="1 0"/>
            </dgm:if>
            <dgm:else name="Name115">
              <dgm:choose name="Name116">
                <dgm:if name="Name117" axis="ch" ptType="node" func="cnt" op="equ" val="4">
                  <dgm:presOf axis="ch desOrSelf" ptType="node node" st="1 1" cnt="1 0"/>
                </dgm:if>
                <dgm:if name="Name118" axis="ch" ptType="node" func="cnt" op="equ" val="5">
                  <dgm:presOf axis="ch desOrSelf" ptType="node node" st="2 1" cnt="1 0"/>
                </dgm:if>
                <dgm:if name="Name119" axis="ch" ptType="node" func="cnt" op="equ" val="6">
                  <dgm:presOf axis="ch desOrSelf" ptType="node node" st="3 1" cnt="1 0"/>
                </dgm:if>
                <dgm:else name="Name120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21"/>
    </dgm:choose>
    <dgm:choose name="Name122">
      <dgm:if name="Name123" axis="ch" ptType="node" func="cnt" op="gte" val="5">
        <dgm:layoutNode name="wedge5">
          <dgm:alg type="sp"/>
          <dgm:choose name="Name124">
            <dgm:if name="Name125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26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27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28">
            <dgm:if name="Name129" func="var" arg="dir" op="equ" val="norm">
              <dgm:presOf axis="ch desOrSelf" ptType="node node" st="5 1" cnt="1 0"/>
            </dgm:if>
            <dgm:else name="Name130">
              <dgm:choose name="Name131">
                <dgm:if name="Name132" axis="ch" ptType="node" func="cnt" op="equ" val="5">
                  <dgm:presOf axis="ch desOrSelf" ptType="node node" st="1 1" cnt="1 0"/>
                </dgm:if>
                <dgm:if name="Name133" axis="ch" ptType="node" func="cnt" op="equ" val="6">
                  <dgm:presOf axis="ch desOrSelf" ptType="node node" st="2 1" cnt="1 0"/>
                </dgm:if>
                <dgm:else name="Name134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dummy5a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5b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5Tx" moveWith="wedge5">
          <dgm:alg type="tx"/>
          <dgm:shape xmlns:r="http://schemas.openxmlformats.org/officeDocument/2006/relationships" type="rect" r:blip="" hideGeom="1">
            <dgm:adjLst/>
          </dgm:shape>
          <dgm:varLst>
            <dgm:chMax val="0"/>
            <dgm:chPref val="0"/>
            <dgm:bulletEnabled val="1"/>
          </dgm:varLst>
          <dgm:choose name="Name135">
            <dgm:if name="Name136" func="var" arg="dir" op="equ" val="norm">
              <dgm:presOf axis="ch desOrSelf" ptType="node node" st="5 1" cnt="1 0"/>
            </dgm:if>
            <dgm:else name="Name137">
              <dgm:choose name="Name138">
                <dgm:if name="Name139" axis="ch" ptType="node" func="cnt" op="equ" val="5">
                  <dgm:presOf axis="ch desOrSelf" ptType="node node" st="1 1" cnt="1 0"/>
                </dgm:if>
                <dgm:if name="Name140" axis="ch" ptType="node" func="cnt" op="equ" val="6">
                  <dgm:presOf axis="ch desOrSelf" ptType="node node" st="2 1" cnt="1 0"/>
                </dgm:if>
                <dgm:else name="Name141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42"/>
    </dgm:choose>
    <dgm:choose name="Name143">
      <dgm:if name="Name144" axis="ch" ptType="node" func="cnt" op="gte" val="6">
        <dgm:layoutNode name="wedge6">
          <dgm:alg type="sp"/>
          <dgm:choose name="Name145">
            <dgm:if name="Name146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47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48">
            <dgm:if name="Name149" func="var" arg="dir" op="equ" val="norm">
              <dgm:presOf axis="ch desOrSelf" ptType="node node" st="6 1" cnt="1 0"/>
            </dgm:if>
            <dgm:else name="Name150">
              <dgm:choose name="Name151">
                <dgm:if name="Name152" axis="ch" ptType="node" func="cnt" op="equ" val="6">
                  <dgm:presOf axis="ch desOrSelf" ptType="node node" st="1 1" cnt="1 0"/>
                </dgm:if>
                <dgm:else name="Name153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dummy6a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6b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6Tx" moveWith="wedge6">
          <dgm:alg type="tx"/>
          <dgm:shape xmlns:r="http://schemas.openxmlformats.org/officeDocument/2006/relationships" type="rect" r:blip="" hideGeom="1">
            <dgm:adjLst/>
          </dgm:shape>
          <dgm:varLst>
            <dgm:chMax val="0"/>
            <dgm:chPref val="0"/>
            <dgm:bulletEnabled val="1"/>
          </dgm:varLst>
          <dgm:choose name="Name154">
            <dgm:if name="Name155" func="var" arg="dir" op="equ" val="norm">
              <dgm:presOf axis="ch desOrSelf" ptType="node node" st="6 1" cnt="1 0"/>
            </dgm:if>
            <dgm:else name="Name156">
              <dgm:choose name="Name157">
                <dgm:if name="Name158" axis="ch" ptType="node" func="cnt" op="equ" val="6">
                  <dgm:presOf axis="ch desOrSelf" ptType="node node" st="1 1" cnt="1 0"/>
                </dgm:if>
                <dgm:else name="Name159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0"/>
    </dgm:choose>
    <dgm:choose name="Name161">
      <dgm:if name="Name162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63">
            <dgm:if name="Name164" func="var" arg="dir" op="equ" val="norm">
              <dgm:presOf axis="ch desOrSelf" ptType="node node" st="7 1" cnt="1 0"/>
            </dgm:if>
            <dgm:else name="Name165">
              <dgm:presOf axis="ch desOrSelf" ptType="node node" st="1 1" cnt="1 0"/>
            </dgm:else>
          </dgm:choose>
          <dgm:constrLst/>
          <dgm:ruleLst/>
        </dgm:layoutNode>
        <dgm:layoutNode name="dummy7a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7b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7Tx" moveWith="wedge7">
          <dgm:alg type="tx"/>
          <dgm:shape xmlns:r="http://schemas.openxmlformats.org/officeDocument/2006/relationships" type="rect" r:blip="" hideGeom="1">
            <dgm:adjLst/>
          </dgm:shape>
          <dgm:varLst>
            <dgm:chMax val="0"/>
            <dgm:chPref val="0"/>
            <dgm:bulletEnabled val="1"/>
          </dgm:varLst>
          <dgm:choose name="Name166">
            <dgm:if name="Name167" func="var" arg="dir" op="equ" val="norm">
              <dgm:presOf axis="ch desOrSelf" ptType="node node" st="7 1" cnt="1 0"/>
            </dgm:if>
            <dgm:else name="Name168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9"/>
    </dgm:choose>
    <dgm:choose name="Name170">
      <dgm:if name="Name171" axis="ch" ptType="node" func="cnt" op="equ" val="1">
        <dgm:forEach name="Name172" axis="ch" ptType="sibTrans" hideLastTrans="0" cnt="1">
          <dgm:layoutNode name="arrowWedge1single" styleLbl="fgSibTrans2D1">
            <dgm:shape xmlns:r="http://schemas.openxmlformats.org/officeDocument/2006/relationships" type="conn" r:blip="">
              <dgm:adjLst/>
            </dgm:shape>
            <dgm:choose name="Name173">
              <dgm:if name="Name174" func="var" arg="dir" op="equ" val="norm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arr"/>
                  <dgm:param type="endSty" val="noArr"/>
                </dgm:alg>
              </dgm:if>
              <dgm:else name="Name175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noArr"/>
                  <dgm:param type="endSty" val="arr"/>
                </dgm:alg>
              </dgm:else>
            </dgm:choos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if name="Name176" axis="ch" ptType="node" func="cnt" op="gte" val="2">
        <dgm:forEach name="Name177" axis="ch" ptType="sibTrans" hideLastTrans="0" cnt="1">
          <dgm:layoutNode name="arrowWedge1" styleLbl="fgSibTrans2D1">
            <dgm:shape xmlns:r="http://schemas.openxmlformats.org/officeDocument/2006/relationships" type="conn" r:blip="">
              <dgm:adjLst/>
            </dgm:shape>
            <dgm:choose name="Name178">
              <dgm:if name="Name179" func="var" arg="dir" op="equ" val="norm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noArr"/>
                  <dgm:param type="endSty" val="arr"/>
                </dgm:alg>
              </dgm:if>
              <dgm:else name="Name180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arr"/>
                  <dgm:param type="endSty" val="noArr"/>
                </dgm:alg>
              </dgm:else>
            </dgm:choos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else name="Name181"/>
    </dgm:choose>
    <dgm:forEach name="Name182" axis="ch" ptType="sibTrans" hideLastTrans="0" st="2" cnt="1">
      <dgm:layoutNode name="arrowWedge2" styleLbl="fgSibTrans2D1">
        <dgm:shape xmlns:r="http://schemas.openxmlformats.org/officeDocument/2006/relationships" type="conn" r:blip="">
          <dgm:adjLst/>
        </dgm:shape>
        <dgm:choose name="Name183">
          <dgm:if name="Name184" func="var" arg="dir" op="equ" val="norm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5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86" axis="ch" ptType="sibTrans" hideLastTrans="0" st="3" cnt="1">
      <dgm:layoutNode name="arrowWedge3" styleLbl="fgSibTrans2D1">
        <dgm:shape xmlns:r="http://schemas.openxmlformats.org/officeDocument/2006/relationships" type="conn" r:blip="">
          <dgm:adjLst/>
        </dgm:shape>
        <dgm:choose name="Name187">
          <dgm:if name="Name188" func="var" arg="dir" op="equ" val="norm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9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0" axis="ch" ptType="sibTrans" hideLastTrans="0" st="4" cnt="1">
      <dgm:layoutNode name="arrowWedge4" styleLbl="fgSibTrans2D1">
        <dgm:shape xmlns:r="http://schemas.openxmlformats.org/officeDocument/2006/relationships" type="conn" r:blip="">
          <dgm:adjLst/>
        </dgm:shape>
        <dgm:choose name="Name191">
          <dgm:if name="Name192" func="var" arg="dir" op="equ" val="norm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3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4" axis="ch" ptType="sibTrans" hideLastTrans="0" st="5" cnt="1">
      <dgm:layoutNode name="arrowWedge5" styleLbl="fgSibTrans2D1">
        <dgm:shape xmlns:r="http://schemas.openxmlformats.org/officeDocument/2006/relationships" type="conn" r:blip="">
          <dgm:adjLst/>
        </dgm:shape>
        <dgm:choose name="Name195">
          <dgm:if name="Name196" func="var" arg="dir" op="equ" val="norm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7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8" axis="ch" ptType="sibTrans" hideLastTrans="0" st="6" cnt="1">
      <dgm:layoutNode name="arrowWedge6" styleLbl="fgSibTrans2D1">
        <dgm:shape xmlns:r="http://schemas.openxmlformats.org/officeDocument/2006/relationships" type="conn" r:blip="">
          <dgm:adjLst/>
        </dgm:shape>
        <dgm:choose name="Name199">
          <dgm:if name="Name200" func="var" arg="dir" op="equ" val="norm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1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202" axis="ch" ptType="sibTrans" hideLastTrans="0" st="7" cnt="1">
      <dgm:layoutNode name="arrowWedge7" styleLbl="fgSibTrans2D1">
        <dgm:shape xmlns:r="http://schemas.openxmlformats.org/officeDocument/2006/relationships" type="conn" r:blip="">
          <dgm:adjLst/>
        </dgm:shape>
        <dgm:choose name="Name203">
          <dgm:if name="Name204" func="var" arg="dir" op="equ" val="norm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5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presOf/>
        <dgm:constrLst>
          <dgm:constr type="w" val="1"/>
          <dgm:constr type="begPad"/>
          <dgm:constr type="endPad"/>
        </dgm:constrLst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lIns="91440" tIns="45720" rIns="91440" bIns="45720" numCol="1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lIns="91440" tIns="45720" rIns="91440" bIns="45720" numCol="1" rtlCol="0"/>
          <a:lstStyle>
            <a:lvl1pPr algn="r">
              <a:defRPr sz="1200"/>
            </a:lvl1pPr>
          </a:lstStyle>
          <a:p>
            <a:fld id="{B6862D3E-A707-4E6B-B4B6-B6558A683E4C}" type="datetimeFigureOut">
              <a:rPr lang="en-US" smtClean="0"/>
              <a:pPr/>
              <a:t>3/20/2019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numCol="1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numCol="1" rtlCol="0" anchor="b"/>
          <a:lstStyle>
            <a:lvl1pPr algn="r">
              <a:defRPr sz="1200"/>
            </a:lvl1pPr>
          </a:lstStyle>
          <a:p>
            <a:fld id="{8CB1ED18-B650-4AB3-8D7D-CA3D9E8FF81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1662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jpg>
</file>

<file path=ppt/media/image27.png>
</file>

<file path=ppt/media/image28.png>
</file>

<file path=ppt/media/image29.png>
</file>

<file path=ppt/media/image3.png>
</file>

<file path=ppt/media/image30.jpe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jpg>
</file>

<file path=ppt/media/image51.png>
</file>

<file path=ppt/media/image52.png>
</file>

<file path=ppt/media/image53.jpg>
</file>

<file path=ppt/media/image54.jpg>
</file>

<file path=ppt/media/image55.jpg>
</file>

<file path=ppt/media/image56.png>
</file>

<file path=ppt/media/image57.png>
</file>

<file path=ppt/media/image58.jpeg>
</file>

<file path=ppt/media/image59.jpeg>
</file>

<file path=ppt/media/image6.png>
</file>

<file path=ppt/media/image60.jpeg>
</file>

<file path=ppt/media/image61.jpeg>
</file>

<file path=ppt/media/image62.jpeg>
</file>

<file path=ppt/media/image63.jpeg>
</file>

<file path=ppt/media/image64.png>
</file>

<file path=ppt/media/image65.png>
</file>

<file path=ppt/media/image6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lIns="91440" tIns="45720" rIns="91440" bIns="45720" numCol="1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lIns="91440" tIns="45720" rIns="91440" bIns="45720" numCol="1" rtlCol="0"/>
          <a:lstStyle>
            <a:lvl1pPr algn="r">
              <a:defRPr sz="1200"/>
            </a:lvl1pPr>
          </a:lstStyle>
          <a:p>
            <a:fld id="{5870C3A5-17CA-4F39-AFD7-F81AEEEE2563}" type="datetimeFigureOut">
              <a:rPr lang="en-US" smtClean="0"/>
              <a:pPr/>
              <a:t>3/20/2019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numCol="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4416425"/>
            <a:ext cx="5607050" cy="4183063"/>
          </a:xfrm>
          <a:prstGeom prst="rect">
            <a:avLst/>
          </a:prstGeom>
        </p:spPr>
        <p:txBody>
          <a:bodyPr vert="horz" lIns="91440" tIns="45720" rIns="91440" bIns="45720" numCol="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numCol="1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numCol="1" rtlCol="0" anchor="b"/>
          <a:lstStyle>
            <a:lvl1pPr algn="r">
              <a:defRPr sz="1200"/>
            </a:lvl1pPr>
          </a:lstStyle>
          <a:p>
            <a:fld id="{1CF409C2-F32A-4FD1-BB3C-5544C987B64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6259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ssg.uchicago.edu/project/early-intervention-system-for-adverse-police-interactions/" TargetMode="External"/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dssg.uchicago.edu/project/predictive-analytics-to-prevent-lead-poisoning-in-children/" TargetMode="Externa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ola.gov/performance-and-accountability/nolalytics/reports/nola_health_report/" TargetMode="External"/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www.ideas42.org/blog/project/nypd-summons-redesign/" TargetMode="Externa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datasmart.ash.harvard.edu/news/article/using-predictive-analytics-to-combat-rodents-in-chicago-271" TargetMode="External"/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ola.gov/performance-and-accountability/nolalytics/files/full-report-on-analytics-informed-smoke-alarm-outr/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datasmart.ash.harvard.edu/news/article/making-data-matter-in-administrative-systems-504" TargetMode="Externa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ola.gov/performance-and-accountability/nolalytics/files/nolalytics-blight-abatement-tool-brief/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numCol="1"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numCol="1"/>
          <a:lstStyle/>
          <a:p>
            <a:fld id="{1CF409C2-F32A-4FD1-BB3C-5544C987B64E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9503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numCol="1"/>
          <a:lstStyle/>
          <a:p>
            <a:r>
              <a:rPr lang="en-US" dirty="0"/>
              <a:t>Image Source:</a:t>
            </a:r>
            <a:r>
              <a:rPr lang="en-US" baseline="0" dirty="0"/>
              <a:t> https://www.flickr.com/photos/kenfagerdotcom/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numCol="1"/>
          <a:lstStyle/>
          <a:p>
            <a:fld id="{1CF409C2-F32A-4FD1-BB3C-5544C987B64E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6526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numCol="1"/>
          <a:lstStyle/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Source: </a:t>
            </a:r>
            <a:r>
              <a:rPr lang="en-US" sz="1200" b="0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Data Science for Social Good</a:t>
            </a:r>
            <a:endParaRPr lang="en-US" sz="1200" b="0" i="0" u="sng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Source: </a:t>
            </a:r>
            <a:r>
              <a:rPr lang="en-US" sz="1200" b="0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Data Science for Social Good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numCol="1"/>
          <a:lstStyle/>
          <a:p>
            <a:fld id="{1CF409C2-F32A-4FD1-BB3C-5544C987B64E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6576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numCol="1"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numCol="1"/>
          <a:lstStyle/>
          <a:p>
            <a:fld id="{1CF409C2-F32A-4FD1-BB3C-5544C987B64E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5317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numCol="1"/>
          <a:lstStyle/>
          <a:p>
            <a:r>
              <a:rPr lang="en-US" dirty="0"/>
              <a:t>Image Source: http://www.ideas42.org/blog/project/nypd-summons-redesign/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numCol="1"/>
          <a:lstStyle/>
          <a:p>
            <a:fld id="{1CF409C2-F32A-4FD1-BB3C-5544C987B64E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15280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numCol="1"/>
          <a:lstStyle/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Source: </a:t>
            </a:r>
            <a:r>
              <a:rPr lang="en-US" sz="1200" b="0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NOLA Office of Performance Analytics</a:t>
            </a:r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Source: </a:t>
            </a:r>
            <a:r>
              <a:rPr lang="en-US" sz="1200" b="0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Ideas42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numCol="1"/>
          <a:lstStyle/>
          <a:p>
            <a:fld id="{1CF409C2-F32A-4FD1-BB3C-5544C987B64E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8328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numCol="1"/>
          <a:lstStyle/>
          <a:p>
            <a:pPr marL="0" marR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Image Source: https://www.flickr.com/photos/65172294@N00/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numCol="1"/>
          <a:lstStyle/>
          <a:p>
            <a:fld id="{1CF409C2-F32A-4FD1-BB3C-5544C987B64E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3928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numCol="1"/>
          <a:lstStyle/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Source: </a:t>
            </a:r>
            <a:r>
              <a:rPr lang="en-US" sz="1200" b="0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Data-Smart City Solutions  </a:t>
            </a:r>
            <a:endParaRPr lang="en-US" sz="1200" b="0" i="0" u="sng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Source: NOLA Office of Performance Analytics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numCol="1"/>
          <a:lstStyle/>
          <a:p>
            <a:fld id="{1CF409C2-F32A-4FD1-BB3C-5544C987B64E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15030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Shape 44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44" name="Shape 444"/>
          <p:cNvSpPr txBox="1">
            <a:spLocks noGrp="1"/>
          </p:cNvSpPr>
          <p:nvPr>
            <p:ph type="body" idx="1"/>
          </p:nvPr>
        </p:nvSpPr>
        <p:spPr>
          <a:xfrm>
            <a:off x="701675" y="4416425"/>
            <a:ext cx="5607000" cy="418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Image source: https://www.flickr.com/photos/techy2610/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https://www.flickr.com/photos/usag-yongsan/</a:t>
            </a:r>
          </a:p>
        </p:txBody>
      </p:sp>
      <p:sp>
        <p:nvSpPr>
          <p:cNvPr id="445" name="Shape 445"/>
          <p:cNvSpPr txBox="1">
            <a:spLocks noGrp="1"/>
          </p:cNvSpPr>
          <p:nvPr>
            <p:ph type="sldNum" idx="12"/>
          </p:nvPr>
        </p:nvSpPr>
        <p:spPr>
          <a:xfrm>
            <a:off x="3970338" y="8829675"/>
            <a:ext cx="3038400" cy="465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28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9224323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Shape 469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70" name="Shape 470"/>
          <p:cNvSpPr txBox="1">
            <a:spLocks noGrp="1"/>
          </p:cNvSpPr>
          <p:nvPr>
            <p:ph type="body" idx="1"/>
          </p:nvPr>
        </p:nvSpPr>
        <p:spPr>
          <a:xfrm>
            <a:off x="701675" y="4416425"/>
            <a:ext cx="5607000" cy="418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Image source: https://www.flickr.com/photos/techy2610/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https://www.flickr.com/photos/usag-yongsan/</a:t>
            </a:r>
          </a:p>
        </p:txBody>
      </p:sp>
      <p:sp>
        <p:nvSpPr>
          <p:cNvPr id="471" name="Shape 471"/>
          <p:cNvSpPr txBox="1">
            <a:spLocks noGrp="1"/>
          </p:cNvSpPr>
          <p:nvPr>
            <p:ph type="sldNum" idx="12"/>
          </p:nvPr>
        </p:nvSpPr>
        <p:spPr>
          <a:xfrm>
            <a:off x="3970338" y="8829675"/>
            <a:ext cx="3038400" cy="465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29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4498036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Shape 492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93" name="Shape 493"/>
          <p:cNvSpPr txBox="1">
            <a:spLocks noGrp="1"/>
          </p:cNvSpPr>
          <p:nvPr>
            <p:ph type="body" idx="1"/>
          </p:nvPr>
        </p:nvSpPr>
        <p:spPr>
          <a:xfrm>
            <a:off x="701675" y="4416425"/>
            <a:ext cx="5607000" cy="418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Image source: https://www.flickr.com/photos/techy2610/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https://www.flickr.com/photos/usag-yongsan/</a:t>
            </a:r>
          </a:p>
        </p:txBody>
      </p:sp>
      <p:sp>
        <p:nvSpPr>
          <p:cNvPr id="494" name="Shape 494"/>
          <p:cNvSpPr txBox="1">
            <a:spLocks noGrp="1"/>
          </p:cNvSpPr>
          <p:nvPr>
            <p:ph type="sldNum" idx="12"/>
          </p:nvPr>
        </p:nvSpPr>
        <p:spPr>
          <a:xfrm>
            <a:off x="3970338" y="8829675"/>
            <a:ext cx="3038400" cy="465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30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168187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numCol="1"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numCol="1"/>
          <a:lstStyle/>
          <a:p>
            <a:fld id="{1CF409C2-F32A-4FD1-BB3C-5544C987B64E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35787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Shape 515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16" name="Shape 516"/>
          <p:cNvSpPr txBox="1">
            <a:spLocks noGrp="1"/>
          </p:cNvSpPr>
          <p:nvPr>
            <p:ph type="body" idx="1"/>
          </p:nvPr>
        </p:nvSpPr>
        <p:spPr>
          <a:xfrm>
            <a:off x="701675" y="4416425"/>
            <a:ext cx="5607000" cy="418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Image source: https://www.flickr.com/photos/techy2610/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https://www.flickr.com/photos/usag-yongsan/</a:t>
            </a:r>
          </a:p>
        </p:txBody>
      </p:sp>
      <p:sp>
        <p:nvSpPr>
          <p:cNvPr id="517" name="Shape 517"/>
          <p:cNvSpPr txBox="1">
            <a:spLocks noGrp="1"/>
          </p:cNvSpPr>
          <p:nvPr>
            <p:ph type="sldNum" idx="12"/>
          </p:nvPr>
        </p:nvSpPr>
        <p:spPr>
          <a:xfrm>
            <a:off x="3970338" y="8829675"/>
            <a:ext cx="3038400" cy="465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31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4628717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Shape 536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37" name="Shape 537"/>
          <p:cNvSpPr txBox="1">
            <a:spLocks noGrp="1"/>
          </p:cNvSpPr>
          <p:nvPr>
            <p:ph type="body" idx="1"/>
          </p:nvPr>
        </p:nvSpPr>
        <p:spPr>
          <a:xfrm>
            <a:off x="701675" y="4416425"/>
            <a:ext cx="5607000" cy="418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Image source: https://www.flickr.com/photos/techy2610/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https://www.flickr.com/photos/usag-yongsan/</a:t>
            </a:r>
          </a:p>
        </p:txBody>
      </p:sp>
      <p:sp>
        <p:nvSpPr>
          <p:cNvPr id="538" name="Shape 538"/>
          <p:cNvSpPr txBox="1">
            <a:spLocks noGrp="1"/>
          </p:cNvSpPr>
          <p:nvPr>
            <p:ph type="sldNum" idx="12"/>
          </p:nvPr>
        </p:nvSpPr>
        <p:spPr>
          <a:xfrm>
            <a:off x="3970338" y="8829675"/>
            <a:ext cx="3038400" cy="465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32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5138534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Shape 559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60" name="Shape 560"/>
          <p:cNvSpPr txBox="1">
            <a:spLocks noGrp="1"/>
          </p:cNvSpPr>
          <p:nvPr>
            <p:ph type="body" idx="1"/>
          </p:nvPr>
        </p:nvSpPr>
        <p:spPr>
          <a:xfrm>
            <a:off x="701675" y="4416425"/>
            <a:ext cx="5607000" cy="418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Image source: https://www.flickr.com/photos/techy2610/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https://www.flickr.com/photos/usag-yongsan/</a:t>
            </a:r>
          </a:p>
        </p:txBody>
      </p:sp>
      <p:sp>
        <p:nvSpPr>
          <p:cNvPr id="561" name="Shape 561"/>
          <p:cNvSpPr txBox="1">
            <a:spLocks noGrp="1"/>
          </p:cNvSpPr>
          <p:nvPr>
            <p:ph type="sldNum" idx="12"/>
          </p:nvPr>
        </p:nvSpPr>
        <p:spPr>
          <a:xfrm>
            <a:off x="3970338" y="8829675"/>
            <a:ext cx="3038400" cy="465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33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1273860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Shape 580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81" name="Shape 581"/>
          <p:cNvSpPr txBox="1">
            <a:spLocks noGrp="1"/>
          </p:cNvSpPr>
          <p:nvPr>
            <p:ph type="body" idx="1"/>
          </p:nvPr>
        </p:nvSpPr>
        <p:spPr>
          <a:xfrm>
            <a:off x="701675" y="4416425"/>
            <a:ext cx="5607000" cy="418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Image source: https://www.flickr.com/photos/techy2610/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https://www.flickr.com/photos/usag-yongsan/</a:t>
            </a:r>
          </a:p>
        </p:txBody>
      </p:sp>
      <p:sp>
        <p:nvSpPr>
          <p:cNvPr id="582" name="Shape 582"/>
          <p:cNvSpPr txBox="1">
            <a:spLocks noGrp="1"/>
          </p:cNvSpPr>
          <p:nvPr>
            <p:ph type="sldNum" idx="12"/>
          </p:nvPr>
        </p:nvSpPr>
        <p:spPr>
          <a:xfrm>
            <a:off x="3970338" y="8829675"/>
            <a:ext cx="3038400" cy="465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34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7701089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F409C2-F32A-4FD1-BB3C-5544C987B64E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9327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numCol="1"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numCol="1"/>
          <a:lstStyle/>
          <a:p>
            <a:fld id="{1CF409C2-F32A-4FD1-BB3C-5544C987B64E}" type="slidenum">
              <a:rPr lang="en-US" smtClean="0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453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numCol="1"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numCol="1"/>
          <a:lstStyle/>
          <a:p>
            <a:fld id="{1CF409C2-F32A-4FD1-BB3C-5544C987B64E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2351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numCol="1"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numCol="1"/>
          <a:lstStyle/>
          <a:p>
            <a:fld id="{1CF409C2-F32A-4FD1-BB3C-5544C987B64E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361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numCol="1"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numCol="1"/>
          <a:lstStyle/>
          <a:p>
            <a:fld id="{1CF409C2-F32A-4FD1-BB3C-5544C987B64E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1267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numCol="1"/>
          <a:lstStyle/>
          <a:p>
            <a:r>
              <a:rPr lang="en-US" dirty="0"/>
              <a:t>Image source: https://www.flickr.com/photos/techy2610/</a:t>
            </a:r>
          </a:p>
          <a:p>
            <a:r>
              <a:rPr lang="en-US" dirty="0"/>
              <a:t>https://www.flickr.com/photos/usag-yongsan/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numCol="1"/>
          <a:lstStyle/>
          <a:p>
            <a:fld id="{1CF409C2-F32A-4FD1-BB3C-5544C987B64E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8741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numCol="1"/>
          <a:lstStyle/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Source: </a:t>
            </a:r>
            <a:r>
              <a:rPr lang="en-US" sz="1200" b="0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NOLA Office of Performance Analytics</a:t>
            </a:r>
            <a:endParaRPr lang="en-US" sz="1200" b="0" i="0" u="sng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Source: </a:t>
            </a:r>
            <a:r>
              <a:rPr lang="en-US" sz="1200" b="0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Data-Smart City Solutions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numCol="1"/>
          <a:lstStyle/>
          <a:p>
            <a:fld id="{1CF409C2-F32A-4FD1-BB3C-5544C987B64E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1273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numCol="1"/>
          <a:lstStyle/>
          <a:p>
            <a:r>
              <a:rPr lang="en-US" dirty="0"/>
              <a:t>Image Source: https://www.flickr.com/photos/new_orleans_strata/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numCol="1"/>
          <a:lstStyle/>
          <a:p>
            <a:fld id="{1CF409C2-F32A-4FD1-BB3C-5544C987B64E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3363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numCol="1"/>
          <a:lstStyle/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Source: Ash Center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Source: </a:t>
            </a:r>
            <a:r>
              <a:rPr lang="en-US" sz="1200" b="0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Data-Smart City Solutions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numCol="1"/>
          <a:lstStyle/>
          <a:p>
            <a:fld id="{1CF409C2-F32A-4FD1-BB3C-5544C987B64E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8520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 numCol="1"/>
          <a:lstStyle>
            <a:lvl1pPr>
              <a:defRPr>
                <a:solidFill>
                  <a:srgbClr val="326D8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 numCol="1"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numCol="1"/>
          <a:lstStyle/>
          <a:p>
            <a:fld id="{DBF593A7-CAE9-496C-99F3-C511B4CA38DD}" type="datetimeFigureOut">
              <a:rPr lang="en-US" smtClean="0"/>
              <a:pPr/>
              <a:t>3/20/2019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numCol="1"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B7B3BDD-EAD1-4B74-9C71-1024B574A1C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236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numCol="1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numCol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 numCol="1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numCol="1"/>
          <a:lstStyle/>
          <a:p>
            <a:fld id="{DBF593A7-CAE9-496C-99F3-C511B4CA38DD}" type="datetimeFigureOut">
              <a:rPr lang="en-US" smtClean="0"/>
              <a:pPr/>
              <a:t>3/20/2019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numCol="1"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B7B3BDD-EAD1-4B74-9C71-1024B574A1C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4815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numCol="1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numCol="1"/>
          <a:lstStyle/>
          <a:p>
            <a:fld id="{DBF593A7-CAE9-496C-99F3-C511B4CA38DD}" type="datetimeFigureOut">
              <a:rPr lang="en-US" smtClean="0"/>
              <a:pPr/>
              <a:t>3/20/2019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numCol="1"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B7B3BDD-EAD1-4B74-9C71-1024B574A1C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1244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 numCol="1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 numCol="1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numCol="1"/>
          <a:lstStyle/>
          <a:p>
            <a:fld id="{DBF593A7-CAE9-496C-99F3-C511B4CA38DD}" type="datetimeFigureOut">
              <a:rPr lang="en-US" smtClean="0"/>
              <a:pPr/>
              <a:t>3/20/2019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numCol="1"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B7B3BDD-EAD1-4B74-9C71-1024B574A1C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678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7"/>
          <p:cNvSpPr>
            <a:spLocks noGrp="1"/>
          </p:cNvSpPr>
          <p:nvPr>
            <p:ph type="pic" sz="quarter" idx="12" hasCustomPrompt="1"/>
          </p:nvPr>
        </p:nvSpPr>
        <p:spPr>
          <a:xfrm>
            <a:off x="353585" y="1292913"/>
            <a:ext cx="8438320" cy="5095600"/>
          </a:xfrm>
          <a:prstGeom prst="rect">
            <a:avLst/>
          </a:prstGeo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numCol="1">
            <a:normAutofit/>
          </a:bodyPr>
          <a:lstStyle>
            <a:lvl1pPr marL="252922" indent="-252922" algn="l" defTabSz="914068" rtl="0" eaLnBrk="1" fontAlgn="base" hangingPunct="1">
              <a:spcBef>
                <a:spcPct val="4000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Verdana" pitchFamily="34" charset="0"/>
              <a:buChar char="•"/>
              <a:defRPr lang="en-US" sz="2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/>
              <a:t>Wizard Chart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26618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1"/>
          <a:lstStyle>
            <a:lvl1pPr>
              <a:defRPr>
                <a:solidFill>
                  <a:srgbClr val="326D89"/>
                </a:solidFill>
              </a:defRPr>
            </a:lvl1pPr>
            <a:lvl2pPr>
              <a:defRPr>
                <a:solidFill>
                  <a:srgbClr val="326D89"/>
                </a:solidFill>
              </a:defRPr>
            </a:lvl2pPr>
            <a:lvl3pPr>
              <a:defRPr>
                <a:solidFill>
                  <a:srgbClr val="326D89"/>
                </a:solidFill>
              </a:defRPr>
            </a:lvl3pPr>
            <a:lvl4pPr>
              <a:defRPr>
                <a:solidFill>
                  <a:srgbClr val="326D89"/>
                </a:solidFill>
              </a:defRPr>
            </a:lvl4pPr>
            <a:lvl5pPr>
              <a:defRPr>
                <a:solidFill>
                  <a:srgbClr val="326D8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numCol="1"/>
          <a:lstStyle/>
          <a:p>
            <a:fld id="{DBF593A7-CAE9-496C-99F3-C511B4CA38DD}" type="datetimeFigureOut">
              <a:rPr lang="en-US" smtClean="0"/>
              <a:pPr/>
              <a:t>3/20/2019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numCol="1"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B7B3BDD-EAD1-4B74-9C71-1024B574A1C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2607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numCol="1" anchor="t">
            <a:noAutofit/>
          </a:bodyPr>
          <a:lstStyle>
            <a:lvl1pPr algn="l">
              <a:defRPr sz="6600" b="1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numCol="1" anchor="b">
            <a:normAutofit/>
          </a:bodyPr>
          <a:lstStyle>
            <a:lvl1pPr marL="0" indent="0">
              <a:buNone/>
              <a:defRPr sz="4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numCol="1"/>
          <a:lstStyle/>
          <a:p>
            <a:fld id="{DBF593A7-CAE9-496C-99F3-C511B4CA38DD}" type="datetimeFigureOut">
              <a:rPr lang="en-US" smtClean="0"/>
              <a:pPr/>
              <a:t>3/20/2019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numCol="1"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B7B3BDD-EAD1-4B74-9C71-1024B574A1C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7121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600" y="1219202"/>
            <a:ext cx="4267200" cy="4906962"/>
          </a:xfrm>
        </p:spPr>
        <p:txBody>
          <a:bodyPr numCol="1"/>
          <a:lstStyle>
            <a:lvl1pPr>
              <a:defRPr sz="2800">
                <a:solidFill>
                  <a:srgbClr val="326D89"/>
                </a:solidFill>
              </a:defRPr>
            </a:lvl1pPr>
            <a:lvl2pPr>
              <a:defRPr sz="2400">
                <a:solidFill>
                  <a:srgbClr val="326D89"/>
                </a:solidFill>
              </a:defRPr>
            </a:lvl2pPr>
            <a:lvl3pPr>
              <a:defRPr sz="2000">
                <a:solidFill>
                  <a:srgbClr val="326D89"/>
                </a:solidFill>
              </a:defRPr>
            </a:lvl3pPr>
            <a:lvl4pPr>
              <a:defRPr sz="1800">
                <a:solidFill>
                  <a:srgbClr val="326D89"/>
                </a:solidFill>
              </a:defRPr>
            </a:lvl4pPr>
            <a:lvl5pPr>
              <a:defRPr sz="1800">
                <a:solidFill>
                  <a:srgbClr val="326D89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19200"/>
            <a:ext cx="4267200" cy="4906963"/>
          </a:xfrm>
        </p:spPr>
        <p:txBody>
          <a:bodyPr numCol="1"/>
          <a:lstStyle>
            <a:lvl1pPr>
              <a:defRPr sz="2800">
                <a:solidFill>
                  <a:srgbClr val="326D89"/>
                </a:solidFill>
              </a:defRPr>
            </a:lvl1pPr>
            <a:lvl2pPr>
              <a:defRPr sz="2400">
                <a:solidFill>
                  <a:srgbClr val="326D89"/>
                </a:solidFill>
              </a:defRPr>
            </a:lvl2pPr>
            <a:lvl3pPr>
              <a:defRPr sz="2000">
                <a:solidFill>
                  <a:srgbClr val="326D89"/>
                </a:solidFill>
              </a:defRPr>
            </a:lvl3pPr>
            <a:lvl4pPr>
              <a:defRPr sz="1800">
                <a:solidFill>
                  <a:srgbClr val="326D89"/>
                </a:solidFill>
              </a:defRPr>
            </a:lvl4pPr>
            <a:lvl5pPr>
              <a:defRPr sz="1800">
                <a:solidFill>
                  <a:srgbClr val="326D89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numCol="1"/>
          <a:lstStyle/>
          <a:p>
            <a:fld id="{DBF593A7-CAE9-496C-99F3-C511B4CA38DD}" type="datetimeFigureOut">
              <a:rPr lang="en-US" smtClean="0"/>
              <a:pPr/>
              <a:t>3/20/2019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numCol="1"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B7B3BDD-EAD1-4B74-9C71-1024B574A1C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906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" y="1219201"/>
            <a:ext cx="4268788" cy="685800"/>
          </a:xfrm>
        </p:spPr>
        <p:txBody>
          <a:bodyPr numCol="1" anchor="b"/>
          <a:lstStyle>
            <a:lvl1pPr marL="0" indent="0">
              <a:buNone/>
              <a:defRPr sz="2400" b="1">
                <a:solidFill>
                  <a:srgbClr val="6DBCE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8600" y="1981200"/>
            <a:ext cx="4268788" cy="4144963"/>
          </a:xfrm>
        </p:spPr>
        <p:txBody>
          <a:bodyPr numCol="1"/>
          <a:lstStyle>
            <a:lvl1pPr>
              <a:defRPr sz="2400">
                <a:solidFill>
                  <a:srgbClr val="326D89"/>
                </a:solidFill>
              </a:defRPr>
            </a:lvl1pPr>
            <a:lvl2pPr>
              <a:defRPr sz="2000">
                <a:solidFill>
                  <a:srgbClr val="326D89"/>
                </a:solidFill>
              </a:defRPr>
            </a:lvl2pPr>
            <a:lvl3pPr>
              <a:defRPr sz="1800">
                <a:solidFill>
                  <a:srgbClr val="326D89"/>
                </a:solidFill>
              </a:defRPr>
            </a:lvl3pPr>
            <a:lvl4pPr>
              <a:defRPr sz="1600">
                <a:solidFill>
                  <a:srgbClr val="326D89"/>
                </a:solidFill>
              </a:defRPr>
            </a:lvl4pPr>
            <a:lvl5pPr>
              <a:defRPr sz="1600">
                <a:solidFill>
                  <a:srgbClr val="326D89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219201"/>
            <a:ext cx="4270375" cy="685800"/>
          </a:xfrm>
        </p:spPr>
        <p:txBody>
          <a:bodyPr numCol="1" anchor="b"/>
          <a:lstStyle>
            <a:lvl1pPr marL="0" indent="0">
              <a:buNone/>
              <a:defRPr sz="2400" b="1">
                <a:solidFill>
                  <a:srgbClr val="6DBCE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981200"/>
            <a:ext cx="4270375" cy="4144963"/>
          </a:xfrm>
        </p:spPr>
        <p:txBody>
          <a:bodyPr numCol="1"/>
          <a:lstStyle>
            <a:lvl1pPr>
              <a:defRPr sz="2400">
                <a:solidFill>
                  <a:srgbClr val="326D89"/>
                </a:solidFill>
              </a:defRPr>
            </a:lvl1pPr>
            <a:lvl2pPr>
              <a:defRPr sz="2000">
                <a:solidFill>
                  <a:srgbClr val="326D89"/>
                </a:solidFill>
              </a:defRPr>
            </a:lvl2pPr>
            <a:lvl3pPr>
              <a:defRPr sz="1800">
                <a:solidFill>
                  <a:srgbClr val="326D89"/>
                </a:solidFill>
              </a:defRPr>
            </a:lvl3pPr>
            <a:lvl4pPr>
              <a:defRPr sz="1600">
                <a:solidFill>
                  <a:srgbClr val="326D89"/>
                </a:solidFill>
              </a:defRPr>
            </a:lvl4pPr>
            <a:lvl5pPr>
              <a:defRPr sz="1600">
                <a:solidFill>
                  <a:srgbClr val="326D89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 numCol="1"/>
          <a:lstStyle/>
          <a:p>
            <a:fld id="{DBF593A7-CAE9-496C-99F3-C511B4CA38DD}" type="datetimeFigureOut">
              <a:rPr lang="en-US" smtClean="0"/>
              <a:pPr/>
              <a:t>3/20/2019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 numCol="1"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B7B3BDD-EAD1-4B74-9C71-1024B574A1C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370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 numCol="1"/>
          <a:lstStyle/>
          <a:p>
            <a:fld id="{DBF593A7-CAE9-496C-99F3-C511B4CA38DD}" type="datetimeFigureOut">
              <a:rPr lang="en-US" smtClean="0"/>
              <a:pPr/>
              <a:t>3/20/2019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 numCol="1"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B7B3BDD-EAD1-4B74-9C71-1024B574A1C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228600" y="0"/>
            <a:ext cx="8686800" cy="1143000"/>
          </a:xfrm>
        </p:spPr>
        <p:txBody>
          <a:bodyPr numCol="1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524161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 numCol="1"/>
          <a:lstStyle/>
          <a:p>
            <a:fld id="{DBF593A7-CAE9-496C-99F3-C511B4CA38DD}" type="datetimeFigureOut">
              <a:rPr lang="en-US" smtClean="0"/>
              <a:pPr/>
              <a:t>3/20/2019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 numCol="1"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B7B3BDD-EAD1-4B74-9C71-1024B574A1C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228600" y="0"/>
            <a:ext cx="8686800" cy="1143000"/>
          </a:xfrm>
        </p:spPr>
        <p:txBody>
          <a:bodyPr numCol="1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35293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 numCol="1"/>
          <a:lstStyle/>
          <a:p>
            <a:fld id="{DBF593A7-CAE9-496C-99F3-C511B4CA38DD}" type="datetimeFigureOut">
              <a:rPr lang="en-US" smtClean="0"/>
              <a:pPr/>
              <a:t>3/20/2019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 numCol="1"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B7B3BDD-EAD1-4B74-9C71-1024B574A1C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2464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numCol="1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 numCol="1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 numCol="1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numCol="1"/>
          <a:lstStyle/>
          <a:p>
            <a:fld id="{DBF593A7-CAE9-496C-99F3-C511B4CA38DD}" type="datetimeFigureOut">
              <a:rPr lang="en-US" smtClean="0"/>
              <a:pPr/>
              <a:t>3/20/2019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numCol="1"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B7B3BDD-EAD1-4B74-9C71-1024B574A1C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4754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8600" y="0"/>
            <a:ext cx="8686800" cy="1143000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" y="1219200"/>
            <a:ext cx="8686800" cy="4906963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F593A7-CAE9-496C-99F3-C511B4CA38DD}" type="datetimeFigureOut">
              <a:rPr lang="en-US" smtClean="0"/>
              <a:pPr/>
              <a:t>3/20/2019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7B3BDD-EAD1-4B74-9C71-1024B574A1C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7891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rgbClr val="326D89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1.png"/><Relationship Id="rId5" Type="http://schemas.openxmlformats.org/officeDocument/2006/relationships/image" Target="../media/image17.png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17.png"/><Relationship Id="rId7" Type="http://schemas.openxmlformats.org/officeDocument/2006/relationships/image" Target="../media/image24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3.png"/><Relationship Id="rId5" Type="http://schemas.openxmlformats.org/officeDocument/2006/relationships/image" Target="../media/image12.png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1.png"/><Relationship Id="rId5" Type="http://schemas.openxmlformats.org/officeDocument/2006/relationships/image" Target="../media/image17.png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17.png"/><Relationship Id="rId7" Type="http://schemas.openxmlformats.org/officeDocument/2006/relationships/image" Target="../media/image2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7.png"/><Relationship Id="rId5" Type="http://schemas.openxmlformats.org/officeDocument/2006/relationships/image" Target="../media/image12.png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30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1.png"/><Relationship Id="rId5" Type="http://schemas.openxmlformats.org/officeDocument/2006/relationships/image" Target="../media/image17.png"/><Relationship Id="rId4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16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3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1.png"/><Relationship Id="rId5" Type="http://schemas.openxmlformats.org/officeDocument/2006/relationships/image" Target="../media/image17.png"/><Relationship Id="rId4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17.png"/><Relationship Id="rId7" Type="http://schemas.openxmlformats.org/officeDocument/2006/relationships/image" Target="../media/image35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4.png"/><Relationship Id="rId5" Type="http://schemas.openxmlformats.org/officeDocument/2006/relationships/image" Target="../media/image12.png"/><Relationship Id="rId4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37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1.png"/><Relationship Id="rId5" Type="http://schemas.openxmlformats.org/officeDocument/2006/relationships/image" Target="../media/image17.png"/><Relationship Id="rId4" Type="http://schemas.openxmlformats.org/officeDocument/2006/relationships/image" Target="../media/image20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24.png"/><Relationship Id="rId7" Type="http://schemas.openxmlformats.org/officeDocument/2006/relationships/image" Target="../media/image41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3" Type="http://schemas.openxmlformats.org/officeDocument/2006/relationships/image" Target="../media/image17.png"/><Relationship Id="rId7" Type="http://schemas.openxmlformats.org/officeDocument/2006/relationships/image" Target="../media/image4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4.png"/><Relationship Id="rId11" Type="http://schemas.openxmlformats.org/officeDocument/2006/relationships/image" Target="../media/image49.png"/><Relationship Id="rId5" Type="http://schemas.openxmlformats.org/officeDocument/2006/relationships/image" Target="../media/image43.png"/><Relationship Id="rId10" Type="http://schemas.openxmlformats.org/officeDocument/2006/relationships/image" Target="../media/image48.png"/><Relationship Id="rId4" Type="http://schemas.openxmlformats.org/officeDocument/2006/relationships/image" Target="../media/image42.png"/><Relationship Id="rId9" Type="http://schemas.openxmlformats.org/officeDocument/2006/relationships/image" Target="../media/image47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png"/><Relationship Id="rId3" Type="http://schemas.openxmlformats.org/officeDocument/2006/relationships/image" Target="../media/image17.png"/><Relationship Id="rId7" Type="http://schemas.openxmlformats.org/officeDocument/2006/relationships/image" Target="../media/image50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Relationship Id="rId9" Type="http://schemas.openxmlformats.org/officeDocument/2006/relationships/image" Target="../media/image3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png"/><Relationship Id="rId3" Type="http://schemas.openxmlformats.org/officeDocument/2006/relationships/image" Target="../media/image17.png"/><Relationship Id="rId7" Type="http://schemas.openxmlformats.org/officeDocument/2006/relationships/image" Target="../media/image3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Relationship Id="rId9" Type="http://schemas.openxmlformats.org/officeDocument/2006/relationships/image" Target="../media/image38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png"/><Relationship Id="rId3" Type="http://schemas.openxmlformats.org/officeDocument/2006/relationships/image" Target="../media/image17.png"/><Relationship Id="rId7" Type="http://schemas.openxmlformats.org/officeDocument/2006/relationships/image" Target="../media/image53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png"/><Relationship Id="rId3" Type="http://schemas.openxmlformats.org/officeDocument/2006/relationships/image" Target="../media/image17.png"/><Relationship Id="rId7" Type="http://schemas.openxmlformats.org/officeDocument/2006/relationships/image" Target="../media/image54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Relationship Id="rId9" Type="http://schemas.openxmlformats.org/officeDocument/2006/relationships/image" Target="../media/image38.pn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jpg"/><Relationship Id="rId3" Type="http://schemas.openxmlformats.org/officeDocument/2006/relationships/image" Target="../media/image17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png"/><Relationship Id="rId3" Type="http://schemas.openxmlformats.org/officeDocument/2006/relationships/image" Target="../media/image17.png"/><Relationship Id="rId7" Type="http://schemas.openxmlformats.org/officeDocument/2006/relationships/image" Target="../media/image3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jpeg"/><Relationship Id="rId7" Type="http://schemas.openxmlformats.org/officeDocument/2006/relationships/image" Target="../media/image63.jpeg"/><Relationship Id="rId2" Type="http://schemas.openxmlformats.org/officeDocument/2006/relationships/image" Target="../media/image58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2.jpeg"/><Relationship Id="rId5" Type="http://schemas.openxmlformats.org/officeDocument/2006/relationships/image" Target="../media/image61.jpeg"/><Relationship Id="rId4" Type="http://schemas.openxmlformats.org/officeDocument/2006/relationships/image" Target="../media/image60.jpe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447800"/>
            <a:ext cx="7781620" cy="291810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58444" y="3733800"/>
            <a:ext cx="7808976" cy="838199"/>
          </a:xfrm>
          <a:solidFill>
            <a:schemeClr val="bg1">
              <a:lumMod val="95000"/>
            </a:schemeClr>
          </a:solidFill>
        </p:spPr>
        <p:txBody>
          <a:bodyPr numCol="1" anchor="ctr">
            <a:normAutofit/>
          </a:bodyPr>
          <a:lstStyle/>
          <a:p>
            <a:pPr algn="ctr">
              <a:spcAft>
                <a:spcPts val="1800"/>
              </a:spcAft>
            </a:pPr>
            <a:r>
              <a:rPr lang="en-US" sz="4000" i="1" dirty="0"/>
              <a:t>Data science for service change</a:t>
            </a:r>
            <a:endParaRPr lang="en-US" sz="4000" i="1" dirty="0">
              <a:latin typeface="Cracked"/>
              <a:cs typeface="Cracked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5418667"/>
            <a:ext cx="7772400" cy="1077581"/>
          </a:xfrm>
        </p:spPr>
        <p:txBody>
          <a:bodyPr numCol="1">
            <a:normAutofit/>
          </a:bodyPr>
          <a:lstStyle/>
          <a:p>
            <a:pPr algn="r"/>
            <a:r>
              <a:rPr lang="en-US" sz="2000" dirty="0"/>
              <a:t>Presented by </a:t>
            </a:r>
            <a:r>
              <a:rPr lang="en-US" sz="2000" dirty="0" err="1"/>
              <a:t>DataSF</a:t>
            </a:r>
            <a:r>
              <a:rPr lang="en-US" sz="2000" dirty="0"/>
              <a:t> | datasf.org/science</a:t>
            </a:r>
          </a:p>
          <a:p>
            <a:pPr algn="r"/>
            <a:r>
              <a:rPr lang="en-US" sz="2000" dirty="0"/>
              <a:t>City and County of San Francisco</a:t>
            </a:r>
          </a:p>
        </p:txBody>
      </p:sp>
      <p:sp>
        <p:nvSpPr>
          <p:cNvPr id="4" name="Oval 3"/>
          <p:cNvSpPr/>
          <p:nvPr/>
        </p:nvSpPr>
        <p:spPr>
          <a:xfrm>
            <a:off x="226646" y="990600"/>
            <a:ext cx="1752600" cy="1752600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92554"/>
            <a:ext cx="1750646" cy="1750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2567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0"/>
            <a:ext cx="8686800" cy="1150087"/>
          </a:xfrm>
        </p:spPr>
        <p:txBody>
          <a:bodyPr numCol="1">
            <a:normAutofit fontScale="90000"/>
          </a:bodyPr>
          <a:lstStyle/>
          <a:p>
            <a:r>
              <a:rPr lang="en-US" sz="4900" b="1" dirty="0"/>
              <a:t>Project Type: </a:t>
            </a:r>
            <a:r>
              <a:rPr lang="en-US" sz="3300" dirty="0">
                <a:latin typeface="Cambria" panose="02040503050406030204" pitchFamily="18" charset="0"/>
              </a:rPr>
              <a:t>Find the needle in the haystack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579" y="1828800"/>
            <a:ext cx="2183642" cy="1828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3341" y="1828800"/>
            <a:ext cx="2183642" cy="18288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2102" y="1828800"/>
            <a:ext cx="2183642" cy="18288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0175" y="2091423"/>
            <a:ext cx="594360" cy="7924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148315"/>
            <a:ext cx="640080" cy="64008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193562" y="1148315"/>
            <a:ext cx="640080" cy="64008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082323" y="1148315"/>
            <a:ext cx="640080" cy="64008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6983" y="2091423"/>
            <a:ext cx="594360" cy="79248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304800" y="3962400"/>
            <a:ext cx="2743200" cy="17830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2000" b="1" dirty="0">
                <a:solidFill>
                  <a:srgbClr val="6DBCE2"/>
                </a:solidFill>
              </a:rPr>
              <a:t>Service Issue:</a:t>
            </a:r>
          </a:p>
          <a:p>
            <a:r>
              <a:rPr lang="en-US" sz="2000" dirty="0">
                <a:solidFill>
                  <a:srgbClr val="326D89"/>
                </a:solidFill>
              </a:rPr>
              <a:t>Difficult to identify targets in a population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44880" y="1252912"/>
            <a:ext cx="2034147" cy="430887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r>
              <a:rPr lang="en-US" sz="2200" b="1" dirty="0">
                <a:solidFill>
                  <a:srgbClr val="326D89"/>
                </a:solidFill>
              </a:rPr>
              <a:t>What to target?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833642" y="1252912"/>
            <a:ext cx="1673279" cy="430887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r>
              <a:rPr lang="en-US" sz="2200" b="1" dirty="0">
                <a:solidFill>
                  <a:srgbClr val="326D89"/>
                </a:solidFill>
              </a:rPr>
              <a:t>Data Science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722403" y="1252912"/>
            <a:ext cx="1953868" cy="430887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r>
              <a:rPr lang="en-US" sz="2200" b="1" dirty="0">
                <a:solidFill>
                  <a:srgbClr val="326D89"/>
                </a:solidFill>
              </a:rPr>
              <a:t>Service Change</a:t>
            </a:r>
          </a:p>
        </p:txBody>
      </p:sp>
      <p:sp>
        <p:nvSpPr>
          <p:cNvPr id="18" name="Rectangle 17"/>
          <p:cNvSpPr/>
          <p:nvPr/>
        </p:nvSpPr>
        <p:spPr>
          <a:xfrm>
            <a:off x="3193561" y="3962400"/>
            <a:ext cx="2743200" cy="17830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2000" b="1" dirty="0">
                <a:solidFill>
                  <a:srgbClr val="6DBCE2"/>
                </a:solidFill>
              </a:rPr>
              <a:t>Data Science Process:</a:t>
            </a:r>
          </a:p>
          <a:p>
            <a:r>
              <a:rPr lang="en-US" sz="2000" dirty="0">
                <a:solidFill>
                  <a:srgbClr val="326D89"/>
                </a:solidFill>
              </a:rPr>
              <a:t>Use existing data and predictive modeling to identify targets</a:t>
            </a:r>
          </a:p>
        </p:txBody>
      </p:sp>
      <p:sp>
        <p:nvSpPr>
          <p:cNvPr id="20" name="Rectangle 19"/>
          <p:cNvSpPr/>
          <p:nvPr/>
        </p:nvSpPr>
        <p:spPr>
          <a:xfrm>
            <a:off x="6082323" y="3962400"/>
            <a:ext cx="2743200" cy="17830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2000" b="1" dirty="0">
                <a:solidFill>
                  <a:srgbClr val="6DBCE2"/>
                </a:solidFill>
              </a:rPr>
              <a:t>Service Change:</a:t>
            </a:r>
          </a:p>
          <a:p>
            <a:r>
              <a:rPr lang="en-US" sz="2000" dirty="0">
                <a:solidFill>
                  <a:srgbClr val="326D89"/>
                </a:solidFill>
              </a:rPr>
              <a:t>Engage with target subset of population</a:t>
            </a:r>
          </a:p>
        </p:txBody>
      </p:sp>
      <p:sp>
        <p:nvSpPr>
          <p:cNvPr id="21" name="Rectangle 20"/>
          <p:cNvSpPr/>
          <p:nvPr/>
        </p:nvSpPr>
        <p:spPr>
          <a:xfrm>
            <a:off x="304799" y="5907806"/>
            <a:ext cx="8520723" cy="63830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2500" b="1" dirty="0">
                <a:solidFill>
                  <a:srgbClr val="6DBCE2"/>
                </a:solidFill>
              </a:rPr>
              <a:t>Result: </a:t>
            </a:r>
            <a:r>
              <a:rPr lang="en-US" sz="2500" dirty="0">
                <a:solidFill>
                  <a:srgbClr val="326D89"/>
                </a:solidFill>
              </a:rPr>
              <a:t>Department resources are spent where most needed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316933" y="3175747"/>
            <a:ext cx="1248227" cy="276999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pPr algn="ctr"/>
            <a:r>
              <a:rPr lang="en-US" sz="1200" dirty="0">
                <a:solidFill>
                  <a:srgbClr val="326D89"/>
                </a:solidFill>
              </a:rPr>
              <a:t>Target categories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572000" y="3624440"/>
            <a:ext cx="1271245" cy="276999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pPr algn="ctr"/>
            <a:r>
              <a:rPr lang="en-US" sz="1200" dirty="0">
                <a:solidFill>
                  <a:srgbClr val="326D89"/>
                </a:solidFill>
              </a:rPr>
              <a:t>Target individuals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455373" y="2487663"/>
            <a:ext cx="942181" cy="276999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pPr algn="ctr"/>
            <a:r>
              <a:rPr lang="en-US" sz="1200" dirty="0">
                <a:solidFill>
                  <a:srgbClr val="326D89"/>
                </a:solidFill>
              </a:rPr>
              <a:t>Target areas</a:t>
            </a:r>
          </a:p>
        </p:txBody>
      </p:sp>
    </p:spTree>
    <p:extLst>
      <p:ext uri="{BB962C8B-B14F-4D97-AF65-F5344CB8AC3E}">
        <p14:creationId xmlns:p14="http://schemas.microsoft.com/office/powerpoint/2010/main" val="3517345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5" grpId="0"/>
      <p:bldP spid="16" grpId="0"/>
      <p:bldP spid="17" grpId="0"/>
      <p:bldP spid="18" grpId="0" animBg="1"/>
      <p:bldP spid="20" grpId="0" animBg="1"/>
      <p:bldP spid="21" grpId="0" animBg="1"/>
      <p:bldP spid="22" grpId="0"/>
      <p:bldP spid="23" grpId="0"/>
      <p:bldP spid="2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1"/>
          <p:cNvSpPr txBox="1">
            <a:spLocks/>
          </p:cNvSpPr>
          <p:nvPr/>
        </p:nvSpPr>
        <p:spPr>
          <a:xfrm>
            <a:off x="228600" y="0"/>
            <a:ext cx="8751277" cy="1150087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 fontScale="975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326D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500" b="1" dirty="0"/>
              <a:t>Examples: </a:t>
            </a:r>
            <a:r>
              <a:rPr lang="en-US" sz="3100" dirty="0">
                <a:latin typeface="Cambria" panose="02040503050406030204" pitchFamily="18" charset="0"/>
              </a:rPr>
              <a:t>Free fire alarms in New Orleans</a:t>
            </a: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789" y="1295400"/>
            <a:ext cx="457200" cy="457200"/>
          </a:xfrm>
          <a:prstGeom prst="rect">
            <a:avLst/>
          </a:prstGeom>
        </p:spPr>
      </p:pic>
      <p:sp>
        <p:nvSpPr>
          <p:cNvPr id="24" name="Rectangle 23"/>
          <p:cNvSpPr/>
          <p:nvPr/>
        </p:nvSpPr>
        <p:spPr>
          <a:xfrm>
            <a:off x="372787" y="1835700"/>
            <a:ext cx="2286000" cy="6027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Fire alarms to homes that have them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835744" y="1354723"/>
            <a:ext cx="1371601" cy="338554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Service Issue</a:t>
            </a:r>
          </a:p>
        </p:txBody>
      </p:sp>
      <p:pic>
        <p:nvPicPr>
          <p:cNvPr id="42" name="Picture 4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789" y="2590800"/>
            <a:ext cx="457200" cy="457200"/>
          </a:xfrm>
          <a:prstGeom prst="rect">
            <a:avLst/>
          </a:prstGeom>
        </p:spPr>
      </p:pic>
      <p:sp>
        <p:nvSpPr>
          <p:cNvPr id="43" name="TextBox 42"/>
          <p:cNvSpPr txBox="1"/>
          <p:nvPr/>
        </p:nvSpPr>
        <p:spPr>
          <a:xfrm>
            <a:off x="830964" y="2650123"/>
            <a:ext cx="1265988" cy="338554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Data Science</a:t>
            </a:r>
          </a:p>
        </p:txBody>
      </p:sp>
      <p:sp>
        <p:nvSpPr>
          <p:cNvPr id="44" name="Rectangle 43"/>
          <p:cNvSpPr/>
          <p:nvPr/>
        </p:nvSpPr>
        <p:spPr>
          <a:xfrm>
            <a:off x="372787" y="3124200"/>
            <a:ext cx="2286000" cy="6027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ID homes with high prob. of no alarm</a:t>
            </a:r>
          </a:p>
        </p:txBody>
      </p:sp>
      <p:pic>
        <p:nvPicPr>
          <p:cNvPr id="45" name="Picture 4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789" y="3886200"/>
            <a:ext cx="457200" cy="457200"/>
          </a:xfrm>
          <a:prstGeom prst="rect">
            <a:avLst/>
          </a:prstGeom>
        </p:spPr>
      </p:pic>
      <p:sp>
        <p:nvSpPr>
          <p:cNvPr id="46" name="TextBox 45"/>
          <p:cNvSpPr txBox="1"/>
          <p:nvPr/>
        </p:nvSpPr>
        <p:spPr>
          <a:xfrm>
            <a:off x="812904" y="3945523"/>
            <a:ext cx="1473096" cy="338554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Service Change</a:t>
            </a:r>
          </a:p>
        </p:txBody>
      </p:sp>
      <p:sp>
        <p:nvSpPr>
          <p:cNvPr id="48" name="Rectangle 47"/>
          <p:cNvSpPr/>
          <p:nvPr/>
        </p:nvSpPr>
        <p:spPr>
          <a:xfrm>
            <a:off x="372787" y="4419600"/>
            <a:ext cx="2286000" cy="6027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Use list to shape outreach</a:t>
            </a:r>
          </a:p>
        </p:txBody>
      </p:sp>
      <p:pic>
        <p:nvPicPr>
          <p:cNvPr id="49" name="Picture 4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034" y="5218077"/>
            <a:ext cx="457200" cy="457200"/>
          </a:xfrm>
          <a:prstGeom prst="rect">
            <a:avLst/>
          </a:prstGeom>
        </p:spPr>
      </p:pic>
      <p:sp>
        <p:nvSpPr>
          <p:cNvPr id="50" name="TextBox 49"/>
          <p:cNvSpPr txBox="1"/>
          <p:nvPr/>
        </p:nvSpPr>
        <p:spPr>
          <a:xfrm>
            <a:off x="806845" y="5277400"/>
            <a:ext cx="1371601" cy="338554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Result</a:t>
            </a:r>
          </a:p>
        </p:txBody>
      </p:sp>
      <p:sp>
        <p:nvSpPr>
          <p:cNvPr id="51" name="Rectangle 50"/>
          <p:cNvSpPr/>
          <p:nvPr/>
        </p:nvSpPr>
        <p:spPr>
          <a:xfrm>
            <a:off x="367034" y="5798100"/>
            <a:ext cx="2286000" cy="6027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2x increase in hit rate</a:t>
            </a:r>
          </a:p>
        </p:txBody>
      </p:sp>
      <p:pic>
        <p:nvPicPr>
          <p:cNvPr id="53" name="Picture 52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05" r="15703"/>
          <a:stretch/>
        </p:blipFill>
        <p:spPr>
          <a:xfrm>
            <a:off x="2899545" y="998327"/>
            <a:ext cx="5620889" cy="5402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226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44" grpId="0" animBg="1"/>
      <p:bldP spid="48" grpId="0" animBg="1"/>
      <p:bldP spid="5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9046" y="1295400"/>
            <a:ext cx="457200" cy="4572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8044" y="1295400"/>
            <a:ext cx="457200" cy="45720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324" y="1295400"/>
            <a:ext cx="457200" cy="4572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9877" y="1295400"/>
            <a:ext cx="457200" cy="457200"/>
          </a:xfrm>
          <a:prstGeom prst="rect">
            <a:avLst/>
          </a:prstGeom>
        </p:spPr>
      </p:pic>
      <p:sp>
        <p:nvSpPr>
          <p:cNvPr id="27" name="Rectangle 26"/>
          <p:cNvSpPr/>
          <p:nvPr/>
        </p:nvSpPr>
        <p:spPr>
          <a:xfrm>
            <a:off x="1062324" y="1833457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New Orleans Fire Department (Nola FD) distributes free fire alarms to homes. But many homes they visited already had them, wasting Nola FD’s resources.</a:t>
            </a:r>
          </a:p>
        </p:txBody>
      </p:sp>
      <p:sp>
        <p:nvSpPr>
          <p:cNvPr id="28" name="Rectangle 27"/>
          <p:cNvSpPr/>
          <p:nvPr/>
        </p:nvSpPr>
        <p:spPr>
          <a:xfrm>
            <a:off x="6992489" y="1842863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With no increase in resources or patrols, Nola FD increased the hit rate of homes needing smoke alarms by 2x.</a:t>
            </a:r>
          </a:p>
        </p:txBody>
      </p:sp>
      <p:sp>
        <p:nvSpPr>
          <p:cNvPr id="29" name="Rectangle 28"/>
          <p:cNvSpPr/>
          <p:nvPr/>
        </p:nvSpPr>
        <p:spPr>
          <a:xfrm>
            <a:off x="5015768" y="1835700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Nola FD used the list to determine where to offer fire alarms.</a:t>
            </a:r>
          </a:p>
        </p:txBody>
      </p:sp>
      <p:sp>
        <p:nvSpPr>
          <p:cNvPr id="30" name="Rectangle 29"/>
          <p:cNvSpPr/>
          <p:nvPr/>
        </p:nvSpPr>
        <p:spPr>
          <a:xfrm>
            <a:off x="3039046" y="1833457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Nola’s analytics team used public data to identify homes with a high probability of not having a fire alarm and provided Nola FD with a list.</a:t>
            </a:r>
          </a:p>
        </p:txBody>
      </p:sp>
      <p:sp>
        <p:nvSpPr>
          <p:cNvPr id="31" name="Rectangle 30"/>
          <p:cNvSpPr/>
          <p:nvPr/>
        </p:nvSpPr>
        <p:spPr>
          <a:xfrm rot="16200000">
            <a:off x="-539260" y="2665794"/>
            <a:ext cx="2286000" cy="6213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r"/>
            <a:r>
              <a:rPr lang="en-US" sz="2200" b="1" dirty="0">
                <a:solidFill>
                  <a:srgbClr val="6DBCE2"/>
                </a:solidFill>
              </a:rPr>
              <a:t>New Orleans Fire Alarms</a:t>
            </a:r>
            <a:endParaRPr lang="en-US" sz="2200" dirty="0">
              <a:solidFill>
                <a:srgbClr val="6DBCE2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525279" y="1354723"/>
            <a:ext cx="1371601" cy="338554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Service Issue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3497221" y="1354723"/>
            <a:ext cx="1265988" cy="338554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Data Science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438159" y="1354723"/>
            <a:ext cx="1473096" cy="338554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Service Change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7449688" y="1354723"/>
            <a:ext cx="1371601" cy="338554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Result</a:t>
            </a:r>
          </a:p>
        </p:txBody>
      </p:sp>
      <p:sp>
        <p:nvSpPr>
          <p:cNvPr id="37" name="Rectangle 36"/>
          <p:cNvSpPr/>
          <p:nvPr/>
        </p:nvSpPr>
        <p:spPr>
          <a:xfrm>
            <a:off x="1062324" y="4257794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New York City (NYC) conducts corporate tax audits. They are time consuming and 37% have no findings. They want to increase findings but maintain their number of audits.</a:t>
            </a:r>
          </a:p>
        </p:txBody>
      </p:sp>
      <p:sp>
        <p:nvSpPr>
          <p:cNvPr id="38" name="Rectangle 37"/>
          <p:cNvSpPr/>
          <p:nvPr/>
        </p:nvSpPr>
        <p:spPr>
          <a:xfrm>
            <a:off x="6992489" y="4267200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With the same staff levels, the audit team decreased the percent of cases with no finding from 37 to 22%, leading to increased revenues.</a:t>
            </a:r>
          </a:p>
        </p:txBody>
      </p:sp>
      <p:sp>
        <p:nvSpPr>
          <p:cNvPr id="39" name="Rectangle 38"/>
          <p:cNvSpPr/>
          <p:nvPr/>
        </p:nvSpPr>
        <p:spPr>
          <a:xfrm>
            <a:off x="5015768" y="4260037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The audit team targeted the flagged cases for audits.</a:t>
            </a:r>
          </a:p>
        </p:txBody>
      </p:sp>
      <p:sp>
        <p:nvSpPr>
          <p:cNvPr id="40" name="Rectangle 39"/>
          <p:cNvSpPr/>
          <p:nvPr/>
        </p:nvSpPr>
        <p:spPr>
          <a:xfrm>
            <a:off x="3039046" y="4257794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NYC analyzed historical audit records and identified patterns of businesses. Outliers were flagged as possible audit targets.</a:t>
            </a:r>
          </a:p>
        </p:txBody>
      </p:sp>
      <p:sp>
        <p:nvSpPr>
          <p:cNvPr id="41" name="Rectangle 40"/>
          <p:cNvSpPr/>
          <p:nvPr/>
        </p:nvSpPr>
        <p:spPr>
          <a:xfrm rot="16200000">
            <a:off x="-539260" y="5090131"/>
            <a:ext cx="2286000" cy="6213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r"/>
            <a:r>
              <a:rPr lang="en-US" sz="2200" b="1" dirty="0">
                <a:solidFill>
                  <a:srgbClr val="6DBCE2"/>
                </a:solidFill>
              </a:rPr>
              <a:t>New York City Tax Compliance</a:t>
            </a:r>
            <a:endParaRPr lang="en-US" sz="2200" dirty="0">
              <a:solidFill>
                <a:srgbClr val="6DBCE2"/>
              </a:solidFill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228600" y="0"/>
            <a:ext cx="8751277" cy="1150087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 fontScale="975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326D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500" b="1" dirty="0"/>
              <a:t>Examples: </a:t>
            </a:r>
            <a:r>
              <a:rPr lang="en-US" sz="3100" dirty="0">
                <a:latin typeface="Cambria" panose="02040503050406030204" pitchFamily="18" charset="0"/>
              </a:rPr>
              <a:t>Find the needle in the haystack</a:t>
            </a:r>
          </a:p>
        </p:txBody>
      </p:sp>
    </p:spTree>
    <p:extLst>
      <p:ext uri="{BB962C8B-B14F-4D97-AF65-F5344CB8AC3E}">
        <p14:creationId xmlns:p14="http://schemas.microsoft.com/office/powerpoint/2010/main" val="9927687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0"/>
            <a:ext cx="8686800" cy="1150087"/>
          </a:xfrm>
        </p:spPr>
        <p:txBody>
          <a:bodyPr numCol="1">
            <a:normAutofit/>
          </a:bodyPr>
          <a:lstStyle/>
          <a:p>
            <a:r>
              <a:rPr lang="en-US" b="1" dirty="0"/>
              <a:t>Project Type: </a:t>
            </a:r>
            <a:r>
              <a:rPr lang="en-US" sz="3000" dirty="0">
                <a:latin typeface="Cambria" panose="02040503050406030204" pitchFamily="18" charset="0"/>
              </a:rPr>
              <a:t>Prioritize your backlog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0175" y="2091423"/>
            <a:ext cx="594360" cy="7924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148315"/>
            <a:ext cx="640080" cy="64008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193562" y="1148315"/>
            <a:ext cx="640080" cy="64008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082323" y="1148315"/>
            <a:ext cx="640080" cy="64008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6983" y="2091423"/>
            <a:ext cx="594360" cy="79248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304800" y="3962400"/>
            <a:ext cx="2743200" cy="17830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2000" b="1" dirty="0">
                <a:solidFill>
                  <a:srgbClr val="6DBCE2"/>
                </a:solidFill>
              </a:rPr>
              <a:t>Service Issue:</a:t>
            </a:r>
          </a:p>
          <a:p>
            <a:r>
              <a:rPr lang="en-US" sz="2000" dirty="0">
                <a:solidFill>
                  <a:srgbClr val="326D89"/>
                </a:solidFill>
              </a:rPr>
              <a:t>Backlog is tackled via first in, first out (FIFO)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44880" y="1314466"/>
            <a:ext cx="2179320" cy="307777"/>
          </a:xfrm>
          <a:prstGeom prst="rect">
            <a:avLst/>
          </a:prstGeom>
          <a:noFill/>
        </p:spPr>
        <p:txBody>
          <a:bodyPr wrap="square" tIns="0" bIns="0" numCol="1" rtlCol="0" anchor="ctr">
            <a:spAutoFit/>
          </a:bodyPr>
          <a:lstStyle/>
          <a:p>
            <a:r>
              <a:rPr lang="en-US" sz="2000" b="1" dirty="0">
                <a:solidFill>
                  <a:srgbClr val="326D89"/>
                </a:solidFill>
              </a:rPr>
              <a:t>What to prioritize?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833642" y="1252912"/>
            <a:ext cx="1673279" cy="430887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r>
              <a:rPr lang="en-US" sz="2200" b="1" dirty="0">
                <a:solidFill>
                  <a:srgbClr val="326D89"/>
                </a:solidFill>
              </a:rPr>
              <a:t>Data Science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722403" y="1252912"/>
            <a:ext cx="1953868" cy="430887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r>
              <a:rPr lang="en-US" sz="2200" b="1" dirty="0">
                <a:solidFill>
                  <a:srgbClr val="326D89"/>
                </a:solidFill>
              </a:rPr>
              <a:t>Service Change</a:t>
            </a:r>
          </a:p>
        </p:txBody>
      </p:sp>
      <p:sp>
        <p:nvSpPr>
          <p:cNvPr id="18" name="Rectangle 17"/>
          <p:cNvSpPr/>
          <p:nvPr/>
        </p:nvSpPr>
        <p:spPr>
          <a:xfrm>
            <a:off x="3193561" y="3962400"/>
            <a:ext cx="2743200" cy="17830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2000" b="1" dirty="0">
                <a:solidFill>
                  <a:srgbClr val="6DBCE2"/>
                </a:solidFill>
              </a:rPr>
              <a:t>Data Science Process:</a:t>
            </a:r>
          </a:p>
          <a:p>
            <a:r>
              <a:rPr lang="en-US" sz="2000" dirty="0">
                <a:solidFill>
                  <a:srgbClr val="326D89"/>
                </a:solidFill>
              </a:rPr>
              <a:t>Create a model to categorize and group past and current cases</a:t>
            </a:r>
          </a:p>
        </p:txBody>
      </p:sp>
      <p:sp>
        <p:nvSpPr>
          <p:cNvPr id="20" name="Rectangle 19"/>
          <p:cNvSpPr/>
          <p:nvPr/>
        </p:nvSpPr>
        <p:spPr>
          <a:xfrm>
            <a:off x="6082323" y="3962400"/>
            <a:ext cx="2743200" cy="17830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2000" b="1" dirty="0">
                <a:solidFill>
                  <a:srgbClr val="6DBCE2"/>
                </a:solidFill>
              </a:rPr>
              <a:t>Service Change:</a:t>
            </a:r>
          </a:p>
          <a:p>
            <a:r>
              <a:rPr lang="en-US" sz="2000" dirty="0">
                <a:solidFill>
                  <a:srgbClr val="326D89"/>
                </a:solidFill>
              </a:rPr>
              <a:t>Prioritize cases based on categories in order of risk, need or opportunity</a:t>
            </a:r>
          </a:p>
        </p:txBody>
      </p:sp>
      <p:sp>
        <p:nvSpPr>
          <p:cNvPr id="21" name="Rectangle 20"/>
          <p:cNvSpPr/>
          <p:nvPr/>
        </p:nvSpPr>
        <p:spPr>
          <a:xfrm>
            <a:off x="304799" y="5907806"/>
            <a:ext cx="8520723" cy="63830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2500" b="1" dirty="0">
                <a:solidFill>
                  <a:srgbClr val="6DBCE2"/>
                </a:solidFill>
              </a:rPr>
              <a:t>Result: </a:t>
            </a:r>
            <a:r>
              <a:rPr lang="en-US" sz="2500" dirty="0">
                <a:solidFill>
                  <a:srgbClr val="326D89"/>
                </a:solidFill>
              </a:rPr>
              <a:t>Department addresses high priority cases first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7416" y="1786624"/>
            <a:ext cx="665018" cy="18288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7805" y="1786624"/>
            <a:ext cx="665018" cy="18288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7028" y="1786624"/>
            <a:ext cx="665016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383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5" grpId="0"/>
      <p:bldP spid="16" grpId="0"/>
      <p:bldP spid="17" grpId="0"/>
      <p:bldP spid="18" grpId="0" animBg="1"/>
      <p:bldP spid="20" grpId="0" animBg="1"/>
      <p:bldP spid="2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itle 1"/>
          <p:cNvSpPr txBox="1">
            <a:spLocks/>
          </p:cNvSpPr>
          <p:nvPr/>
        </p:nvSpPr>
        <p:spPr>
          <a:xfrm>
            <a:off x="228600" y="0"/>
            <a:ext cx="8751277" cy="1150087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 fontScale="975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326D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500" b="1" dirty="0"/>
              <a:t>Examples: </a:t>
            </a:r>
            <a:r>
              <a:rPr lang="en-US" sz="3100" dirty="0">
                <a:latin typeface="Cambria" panose="02040503050406030204" pitchFamily="18" charset="0"/>
              </a:rPr>
              <a:t>Blight backlog in New Orleans</a:t>
            </a: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755" y="1295400"/>
            <a:ext cx="457200" cy="457200"/>
          </a:xfrm>
          <a:prstGeom prst="rect">
            <a:avLst/>
          </a:prstGeom>
        </p:spPr>
      </p:pic>
      <p:sp>
        <p:nvSpPr>
          <p:cNvPr id="24" name="Rectangle 23"/>
          <p:cNvSpPr/>
          <p:nvPr/>
        </p:nvSpPr>
        <p:spPr>
          <a:xfrm>
            <a:off x="386753" y="1835700"/>
            <a:ext cx="2286000" cy="6027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Backlog in blight enforcement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849710" y="1354723"/>
            <a:ext cx="1371601" cy="338554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Service Issue</a:t>
            </a:r>
          </a:p>
        </p:txBody>
      </p:sp>
      <p:pic>
        <p:nvPicPr>
          <p:cNvPr id="42" name="Picture 4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755" y="2590800"/>
            <a:ext cx="457200" cy="457200"/>
          </a:xfrm>
          <a:prstGeom prst="rect">
            <a:avLst/>
          </a:prstGeom>
        </p:spPr>
      </p:pic>
      <p:sp>
        <p:nvSpPr>
          <p:cNvPr id="43" name="TextBox 42"/>
          <p:cNvSpPr txBox="1"/>
          <p:nvPr/>
        </p:nvSpPr>
        <p:spPr>
          <a:xfrm>
            <a:off x="844930" y="2650123"/>
            <a:ext cx="1265988" cy="338554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Data Science</a:t>
            </a:r>
          </a:p>
        </p:txBody>
      </p:sp>
      <p:sp>
        <p:nvSpPr>
          <p:cNvPr id="44" name="Rectangle 43"/>
          <p:cNvSpPr/>
          <p:nvPr/>
        </p:nvSpPr>
        <p:spPr>
          <a:xfrm>
            <a:off x="386753" y="3124200"/>
            <a:ext cx="2286000" cy="6027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Use data to grade cases per prior decisions</a:t>
            </a:r>
          </a:p>
        </p:txBody>
      </p:sp>
      <p:pic>
        <p:nvPicPr>
          <p:cNvPr id="45" name="Picture 4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755" y="3886200"/>
            <a:ext cx="457200" cy="457200"/>
          </a:xfrm>
          <a:prstGeom prst="rect">
            <a:avLst/>
          </a:prstGeom>
        </p:spPr>
      </p:pic>
      <p:sp>
        <p:nvSpPr>
          <p:cNvPr id="47" name="TextBox 46"/>
          <p:cNvSpPr txBox="1"/>
          <p:nvPr/>
        </p:nvSpPr>
        <p:spPr>
          <a:xfrm>
            <a:off x="826870" y="3945523"/>
            <a:ext cx="1473096" cy="338554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Service Change</a:t>
            </a:r>
          </a:p>
        </p:txBody>
      </p:sp>
      <p:sp>
        <p:nvSpPr>
          <p:cNvPr id="48" name="Rectangle 47"/>
          <p:cNvSpPr/>
          <p:nvPr/>
        </p:nvSpPr>
        <p:spPr>
          <a:xfrm>
            <a:off x="386753" y="4419600"/>
            <a:ext cx="2286000" cy="6027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Result created abatement tool </a:t>
            </a:r>
          </a:p>
        </p:txBody>
      </p:sp>
      <p:pic>
        <p:nvPicPr>
          <p:cNvPr id="49" name="Picture 4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5218077"/>
            <a:ext cx="457200" cy="457200"/>
          </a:xfrm>
          <a:prstGeom prst="rect">
            <a:avLst/>
          </a:prstGeom>
        </p:spPr>
      </p:pic>
      <p:sp>
        <p:nvSpPr>
          <p:cNvPr id="50" name="TextBox 49"/>
          <p:cNvSpPr txBox="1"/>
          <p:nvPr/>
        </p:nvSpPr>
        <p:spPr>
          <a:xfrm>
            <a:off x="820811" y="5277400"/>
            <a:ext cx="1371601" cy="338554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Result</a:t>
            </a:r>
          </a:p>
        </p:txBody>
      </p:sp>
      <p:sp>
        <p:nvSpPr>
          <p:cNvPr id="51" name="Rectangle 50"/>
          <p:cNvSpPr/>
          <p:nvPr/>
        </p:nvSpPr>
        <p:spPr>
          <a:xfrm>
            <a:off x="386753" y="5798100"/>
            <a:ext cx="2286000" cy="6027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1500+ case backlog gone in 100 days</a:t>
            </a:r>
          </a:p>
        </p:txBody>
      </p:sp>
      <p:pic>
        <p:nvPicPr>
          <p:cNvPr id="53" name="Picture 52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85" r="11234"/>
          <a:stretch/>
        </p:blipFill>
        <p:spPr>
          <a:xfrm>
            <a:off x="2905180" y="990600"/>
            <a:ext cx="5553020" cy="541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869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44" grpId="0" animBg="1"/>
      <p:bldP spid="48" grpId="0" animBg="1"/>
      <p:bldP spid="5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9046" y="1295400"/>
            <a:ext cx="457200" cy="4572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8044" y="1295400"/>
            <a:ext cx="457200" cy="45720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324" y="1295400"/>
            <a:ext cx="457200" cy="4572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9877" y="1295400"/>
            <a:ext cx="457200" cy="457200"/>
          </a:xfrm>
          <a:prstGeom prst="rect">
            <a:avLst/>
          </a:prstGeom>
        </p:spPr>
      </p:pic>
      <p:sp>
        <p:nvSpPr>
          <p:cNvPr id="27" name="Rectangle 26"/>
          <p:cNvSpPr/>
          <p:nvPr/>
        </p:nvSpPr>
        <p:spPr>
          <a:xfrm>
            <a:off x="1062324" y="1833457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In Boston, they have a large list of residences with anti-social complaints filed against them.</a:t>
            </a:r>
          </a:p>
        </p:txBody>
      </p:sp>
      <p:sp>
        <p:nvSpPr>
          <p:cNvPr id="28" name="Rectangle 27"/>
          <p:cNvSpPr/>
          <p:nvPr/>
        </p:nvSpPr>
        <p:spPr>
          <a:xfrm>
            <a:off x="6992489" y="1842863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With no change in resources, Boston saw a 55% reduction in police calls associated with the targeted residences.</a:t>
            </a:r>
          </a:p>
        </p:txBody>
      </p:sp>
      <p:sp>
        <p:nvSpPr>
          <p:cNvPr id="29" name="Rectangle 28"/>
          <p:cNvSpPr/>
          <p:nvPr/>
        </p:nvSpPr>
        <p:spPr>
          <a:xfrm>
            <a:off x="5015768" y="1835700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The Air Pollution Control Commission expedited enforcement with the biggest contributors.</a:t>
            </a:r>
          </a:p>
        </p:txBody>
      </p:sp>
      <p:sp>
        <p:nvSpPr>
          <p:cNvPr id="30" name="Rectangle 29"/>
          <p:cNvSpPr/>
          <p:nvPr/>
        </p:nvSpPr>
        <p:spPr>
          <a:xfrm>
            <a:off x="3039046" y="1833457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The analytics team pooled data from housing, police, and tax agencies to gauge the nature of complaints and identify the biggest contributors to complaints.</a:t>
            </a:r>
          </a:p>
        </p:txBody>
      </p:sp>
      <p:sp>
        <p:nvSpPr>
          <p:cNvPr id="31" name="Rectangle 30"/>
          <p:cNvSpPr/>
          <p:nvPr/>
        </p:nvSpPr>
        <p:spPr>
          <a:xfrm rot="16200000">
            <a:off x="-539260" y="2665794"/>
            <a:ext cx="2286000" cy="6213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r"/>
            <a:r>
              <a:rPr lang="en-US" sz="2200" b="1" dirty="0">
                <a:solidFill>
                  <a:srgbClr val="6DBCE2"/>
                </a:solidFill>
              </a:rPr>
              <a:t>Boston Complaints</a:t>
            </a:r>
            <a:endParaRPr lang="en-US" sz="2200" dirty="0">
              <a:solidFill>
                <a:srgbClr val="6DBCE2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525279" y="1354723"/>
            <a:ext cx="1371601" cy="338554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Service Issue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3497221" y="1354723"/>
            <a:ext cx="1265988" cy="338554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Data Science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438159" y="1354723"/>
            <a:ext cx="1473096" cy="338554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Service Change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7449688" y="1354723"/>
            <a:ext cx="1371601" cy="338554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Result</a:t>
            </a:r>
          </a:p>
        </p:txBody>
      </p:sp>
      <p:sp>
        <p:nvSpPr>
          <p:cNvPr id="37" name="Rectangle 36"/>
          <p:cNvSpPr/>
          <p:nvPr/>
        </p:nvSpPr>
        <p:spPr>
          <a:xfrm>
            <a:off x="1062324" y="4257794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New Orleans (Nola) faced a significant backlog in blight enforcement due in part to bottlenecks in the decision making process and missing information.</a:t>
            </a:r>
          </a:p>
        </p:txBody>
      </p:sp>
      <p:sp>
        <p:nvSpPr>
          <p:cNvPr id="38" name="Rectangle 37"/>
          <p:cNvSpPr/>
          <p:nvPr/>
        </p:nvSpPr>
        <p:spPr>
          <a:xfrm>
            <a:off x="6992489" y="4267200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Nola eliminated the 1,500+ case backlog in less than 100 days.</a:t>
            </a:r>
          </a:p>
        </p:txBody>
      </p:sp>
      <p:sp>
        <p:nvSpPr>
          <p:cNvPr id="39" name="Rectangle 38"/>
          <p:cNvSpPr/>
          <p:nvPr/>
        </p:nvSpPr>
        <p:spPr>
          <a:xfrm>
            <a:off x="5015768" y="4260037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The enforcement team used the results as an abatement decision tool to speed the decision-making process of whether to demolish or foreclose a home.</a:t>
            </a:r>
          </a:p>
        </p:txBody>
      </p:sp>
      <p:sp>
        <p:nvSpPr>
          <p:cNvPr id="40" name="Rectangle 39"/>
          <p:cNvSpPr/>
          <p:nvPr/>
        </p:nvSpPr>
        <p:spPr>
          <a:xfrm>
            <a:off x="3039046" y="4257794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Nola used data on the outcomes of previous blight cases to grade cases in the backlog and to recommend additional data to collect by field teams.</a:t>
            </a:r>
          </a:p>
        </p:txBody>
      </p:sp>
      <p:sp>
        <p:nvSpPr>
          <p:cNvPr id="41" name="Rectangle 40"/>
          <p:cNvSpPr/>
          <p:nvPr/>
        </p:nvSpPr>
        <p:spPr>
          <a:xfrm rot="16200000">
            <a:off x="-539260" y="5090131"/>
            <a:ext cx="2286000" cy="6213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r"/>
            <a:r>
              <a:rPr lang="en-US" sz="2200" b="1" dirty="0">
                <a:solidFill>
                  <a:srgbClr val="6DBCE2"/>
                </a:solidFill>
              </a:rPr>
              <a:t>New Orleans Blight</a:t>
            </a:r>
            <a:endParaRPr lang="en-US" sz="2200" dirty="0">
              <a:solidFill>
                <a:srgbClr val="6DBCE2"/>
              </a:solidFill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228600" y="0"/>
            <a:ext cx="8751277" cy="1150087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 fontScale="975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326D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500" b="1" dirty="0"/>
              <a:t>Examples: </a:t>
            </a:r>
            <a:r>
              <a:rPr lang="en-US" sz="3200" dirty="0">
                <a:latin typeface="Cambria" panose="02040503050406030204" pitchFamily="18" charset="0"/>
              </a:rPr>
              <a:t>Prioritize</a:t>
            </a:r>
            <a:r>
              <a:rPr lang="en-US" sz="3100" dirty="0">
                <a:latin typeface="Cambria" panose="02040503050406030204" pitchFamily="18" charset="0"/>
              </a:rPr>
              <a:t> your backlog</a:t>
            </a:r>
          </a:p>
        </p:txBody>
      </p:sp>
    </p:spTree>
    <p:extLst>
      <p:ext uri="{BB962C8B-B14F-4D97-AF65-F5344CB8AC3E}">
        <p14:creationId xmlns:p14="http://schemas.microsoft.com/office/powerpoint/2010/main" val="8436418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0"/>
            <a:ext cx="8686800" cy="1150087"/>
          </a:xfrm>
        </p:spPr>
        <p:txBody>
          <a:bodyPr numCol="1">
            <a:normAutofit/>
          </a:bodyPr>
          <a:lstStyle/>
          <a:p>
            <a:r>
              <a:rPr lang="en-US" b="1" dirty="0"/>
              <a:t>Project Type: </a:t>
            </a:r>
            <a:r>
              <a:rPr lang="en-US" sz="3000" dirty="0">
                <a:latin typeface="Cambria" panose="02040503050406030204" pitchFamily="18" charset="0"/>
              </a:rPr>
              <a:t>Flag “stuff” early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0175" y="2091423"/>
            <a:ext cx="594360" cy="7924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148315"/>
            <a:ext cx="640080" cy="64008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193562" y="1148315"/>
            <a:ext cx="640080" cy="64008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082323" y="1148315"/>
            <a:ext cx="640080" cy="64008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6983" y="2091423"/>
            <a:ext cx="594360" cy="79248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304800" y="3962400"/>
            <a:ext cx="2743200" cy="17830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2000" b="1" dirty="0">
                <a:solidFill>
                  <a:srgbClr val="6DBCE2"/>
                </a:solidFill>
              </a:rPr>
              <a:t>Service Issue:</a:t>
            </a:r>
          </a:p>
          <a:p>
            <a:r>
              <a:rPr lang="en-US" sz="2000" dirty="0">
                <a:solidFill>
                  <a:srgbClr val="326D89"/>
                </a:solidFill>
              </a:rPr>
              <a:t>Hard to predict future condition which leads to reactive services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44880" y="1314466"/>
            <a:ext cx="2179320" cy="307777"/>
          </a:xfrm>
          <a:prstGeom prst="rect">
            <a:avLst/>
          </a:prstGeom>
          <a:noFill/>
        </p:spPr>
        <p:txBody>
          <a:bodyPr wrap="square" tIns="0" bIns="0" numCol="1" rtlCol="0" anchor="ctr">
            <a:spAutoFit/>
          </a:bodyPr>
          <a:lstStyle/>
          <a:p>
            <a:r>
              <a:rPr lang="en-US" sz="2000" b="1" dirty="0">
                <a:solidFill>
                  <a:srgbClr val="326D89"/>
                </a:solidFill>
              </a:rPr>
              <a:t>How to detect?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833642" y="1252912"/>
            <a:ext cx="1673279" cy="430887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r>
              <a:rPr lang="en-US" sz="2200" b="1" dirty="0">
                <a:solidFill>
                  <a:srgbClr val="326D89"/>
                </a:solidFill>
              </a:rPr>
              <a:t>Data Science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722403" y="1252912"/>
            <a:ext cx="1953868" cy="430887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r>
              <a:rPr lang="en-US" sz="2200" b="1" dirty="0">
                <a:solidFill>
                  <a:srgbClr val="326D89"/>
                </a:solidFill>
              </a:rPr>
              <a:t>Service Change</a:t>
            </a:r>
          </a:p>
        </p:txBody>
      </p:sp>
      <p:sp>
        <p:nvSpPr>
          <p:cNvPr id="18" name="Rectangle 17"/>
          <p:cNvSpPr/>
          <p:nvPr/>
        </p:nvSpPr>
        <p:spPr>
          <a:xfrm>
            <a:off x="3193561" y="3962400"/>
            <a:ext cx="2743200" cy="17830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2000" b="1" dirty="0">
                <a:solidFill>
                  <a:srgbClr val="6DBCE2"/>
                </a:solidFill>
              </a:rPr>
              <a:t>Data Science Process:</a:t>
            </a:r>
          </a:p>
          <a:p>
            <a:r>
              <a:rPr lang="en-US" sz="2000" dirty="0">
                <a:solidFill>
                  <a:srgbClr val="326D89"/>
                </a:solidFill>
              </a:rPr>
              <a:t>Use historical and current data to create estimate ranges for potential outcomes</a:t>
            </a:r>
          </a:p>
        </p:txBody>
      </p:sp>
      <p:sp>
        <p:nvSpPr>
          <p:cNvPr id="20" name="Rectangle 19"/>
          <p:cNvSpPr/>
          <p:nvPr/>
        </p:nvSpPr>
        <p:spPr>
          <a:xfrm>
            <a:off x="6082323" y="3962400"/>
            <a:ext cx="2743200" cy="17830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2000" b="1" dirty="0">
                <a:solidFill>
                  <a:srgbClr val="6DBCE2"/>
                </a:solidFill>
              </a:rPr>
              <a:t>Service Change:</a:t>
            </a:r>
          </a:p>
          <a:p>
            <a:r>
              <a:rPr lang="en-US" sz="2000" dirty="0">
                <a:solidFill>
                  <a:srgbClr val="326D89"/>
                </a:solidFill>
              </a:rPr>
              <a:t>Use estimates to change and tailor intervention points</a:t>
            </a:r>
          </a:p>
        </p:txBody>
      </p:sp>
      <p:sp>
        <p:nvSpPr>
          <p:cNvPr id="21" name="Rectangle 20"/>
          <p:cNvSpPr/>
          <p:nvPr/>
        </p:nvSpPr>
        <p:spPr>
          <a:xfrm>
            <a:off x="304799" y="5907806"/>
            <a:ext cx="8520723" cy="63830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2500" b="1" dirty="0">
                <a:solidFill>
                  <a:srgbClr val="6DBCE2"/>
                </a:solidFill>
              </a:rPr>
              <a:t>Result: </a:t>
            </a:r>
            <a:r>
              <a:rPr lang="en-US" sz="2500" dirty="0">
                <a:solidFill>
                  <a:srgbClr val="326D89"/>
                </a:solidFill>
              </a:rPr>
              <a:t>Department provides pro-active early interventions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6308" y="2063824"/>
            <a:ext cx="1864891" cy="102569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108" y="2063824"/>
            <a:ext cx="1864892" cy="60317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600" y="2063824"/>
            <a:ext cx="1864892" cy="603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232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5" grpId="0"/>
      <p:bldP spid="16" grpId="0"/>
      <p:bldP spid="17" grpId="0"/>
      <p:bldP spid="18" grpId="0" animBg="1"/>
      <p:bldP spid="20" grpId="0" animBg="1"/>
      <p:bldP spid="2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itle 1"/>
          <p:cNvSpPr txBox="1">
            <a:spLocks/>
          </p:cNvSpPr>
          <p:nvPr/>
        </p:nvSpPr>
        <p:spPr>
          <a:xfrm>
            <a:off x="228600" y="0"/>
            <a:ext cx="8751277" cy="1150087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 fontScale="975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326D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500" b="1" dirty="0"/>
              <a:t>Examples: </a:t>
            </a:r>
            <a:r>
              <a:rPr lang="en-US" sz="3100" dirty="0">
                <a:latin typeface="Cambria" panose="02040503050406030204" pitchFamily="18" charset="0"/>
              </a:rPr>
              <a:t>Use of force alerts in Charlotte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755" y="1295400"/>
            <a:ext cx="457200" cy="457200"/>
          </a:xfrm>
          <a:prstGeom prst="rect">
            <a:avLst/>
          </a:prstGeom>
        </p:spPr>
      </p:pic>
      <p:sp>
        <p:nvSpPr>
          <p:cNvPr id="23" name="Rectangle 22"/>
          <p:cNvSpPr/>
          <p:nvPr/>
        </p:nvSpPr>
        <p:spPr>
          <a:xfrm>
            <a:off x="386753" y="1835700"/>
            <a:ext cx="2286000" cy="6027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Excessive force have neg. impact on community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49710" y="1354723"/>
            <a:ext cx="1371601" cy="338554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Service Issue</a:t>
            </a:r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755" y="2590800"/>
            <a:ext cx="457200" cy="457200"/>
          </a:xfrm>
          <a:prstGeom prst="rect">
            <a:avLst/>
          </a:prstGeom>
        </p:spPr>
      </p:pic>
      <p:sp>
        <p:nvSpPr>
          <p:cNvPr id="42" name="TextBox 41"/>
          <p:cNvSpPr txBox="1"/>
          <p:nvPr/>
        </p:nvSpPr>
        <p:spPr>
          <a:xfrm>
            <a:off x="844930" y="2650123"/>
            <a:ext cx="1265988" cy="338554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Data Science</a:t>
            </a:r>
          </a:p>
        </p:txBody>
      </p:sp>
      <p:sp>
        <p:nvSpPr>
          <p:cNvPr id="43" name="Rectangle 42"/>
          <p:cNvSpPr/>
          <p:nvPr/>
        </p:nvSpPr>
        <p:spPr>
          <a:xfrm>
            <a:off x="386753" y="3124200"/>
            <a:ext cx="2286000" cy="6027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Identify patterns to refine early warning</a:t>
            </a:r>
          </a:p>
        </p:txBody>
      </p:sp>
      <p:pic>
        <p:nvPicPr>
          <p:cNvPr id="44" name="Picture 4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755" y="3886200"/>
            <a:ext cx="457200" cy="457200"/>
          </a:xfrm>
          <a:prstGeom prst="rect">
            <a:avLst/>
          </a:prstGeom>
        </p:spPr>
      </p:pic>
      <p:sp>
        <p:nvSpPr>
          <p:cNvPr id="45" name="TextBox 44"/>
          <p:cNvSpPr txBox="1"/>
          <p:nvPr/>
        </p:nvSpPr>
        <p:spPr>
          <a:xfrm>
            <a:off x="826870" y="3945523"/>
            <a:ext cx="1473096" cy="338554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Service Change</a:t>
            </a:r>
          </a:p>
        </p:txBody>
      </p:sp>
      <p:sp>
        <p:nvSpPr>
          <p:cNvPr id="47" name="Rectangle 46"/>
          <p:cNvSpPr/>
          <p:nvPr/>
        </p:nvSpPr>
        <p:spPr>
          <a:xfrm>
            <a:off x="386753" y="4419600"/>
            <a:ext cx="2286000" cy="6027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Flagged recurring complaints</a:t>
            </a:r>
          </a:p>
        </p:txBody>
      </p:sp>
      <p:pic>
        <p:nvPicPr>
          <p:cNvPr id="48" name="Picture 4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5218077"/>
            <a:ext cx="457200" cy="457200"/>
          </a:xfrm>
          <a:prstGeom prst="rect">
            <a:avLst/>
          </a:prstGeom>
        </p:spPr>
      </p:pic>
      <p:sp>
        <p:nvSpPr>
          <p:cNvPr id="49" name="TextBox 48"/>
          <p:cNvSpPr txBox="1"/>
          <p:nvPr/>
        </p:nvSpPr>
        <p:spPr>
          <a:xfrm>
            <a:off x="820811" y="5277400"/>
            <a:ext cx="1371601" cy="338554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Result</a:t>
            </a:r>
          </a:p>
        </p:txBody>
      </p:sp>
      <p:sp>
        <p:nvSpPr>
          <p:cNvPr id="50" name="Rectangle 49"/>
          <p:cNvSpPr/>
          <p:nvPr/>
        </p:nvSpPr>
        <p:spPr>
          <a:xfrm>
            <a:off x="386753" y="5798100"/>
            <a:ext cx="2286000" cy="6027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Accuracy up 20%; False positives down 55%</a:t>
            </a:r>
          </a:p>
        </p:txBody>
      </p:sp>
      <p:pic>
        <p:nvPicPr>
          <p:cNvPr id="52" name="Picture 51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99"/>
          <a:stretch/>
        </p:blipFill>
        <p:spPr>
          <a:xfrm>
            <a:off x="2895600" y="970501"/>
            <a:ext cx="5620889" cy="5413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456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43" grpId="0" animBg="1"/>
      <p:bldP spid="47" grpId="0" animBg="1"/>
      <p:bldP spid="50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9046" y="1295400"/>
            <a:ext cx="457200" cy="4572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8044" y="1295400"/>
            <a:ext cx="457200" cy="45720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324" y="1295400"/>
            <a:ext cx="457200" cy="4572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9877" y="1295400"/>
            <a:ext cx="457200" cy="457200"/>
          </a:xfrm>
          <a:prstGeom prst="rect">
            <a:avLst/>
          </a:prstGeom>
        </p:spPr>
      </p:pic>
      <p:sp>
        <p:nvSpPr>
          <p:cNvPr id="27" name="Rectangle 26"/>
          <p:cNvSpPr/>
          <p:nvPr/>
        </p:nvSpPr>
        <p:spPr>
          <a:xfrm>
            <a:off x="1062324" y="1833457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Excessive force violations by police officers have huge negative repercussions in the community and for police careers.</a:t>
            </a:r>
          </a:p>
        </p:txBody>
      </p:sp>
      <p:sp>
        <p:nvSpPr>
          <p:cNvPr id="28" name="Rectangle 27"/>
          <p:cNvSpPr/>
          <p:nvPr/>
        </p:nvSpPr>
        <p:spPr>
          <a:xfrm>
            <a:off x="6992489" y="1842863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The CMPD system increased accuracy by 15-20% while reducing false positives by 55%.</a:t>
            </a:r>
          </a:p>
        </p:txBody>
      </p:sp>
      <p:sp>
        <p:nvSpPr>
          <p:cNvPr id="29" name="Rectangle 28"/>
          <p:cNvSpPr/>
          <p:nvPr/>
        </p:nvSpPr>
        <p:spPr>
          <a:xfrm>
            <a:off x="5015768" y="1835700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The department flagged recurring complaints against officers and notified supervisors when certain thresholds were reached.</a:t>
            </a:r>
          </a:p>
        </p:txBody>
      </p:sp>
      <p:sp>
        <p:nvSpPr>
          <p:cNvPr id="30" name="Rectangle 29"/>
          <p:cNvSpPr/>
          <p:nvPr/>
        </p:nvSpPr>
        <p:spPr>
          <a:xfrm>
            <a:off x="3039046" y="1833457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The analytics team refined an early warning system, identifying patterns that often led to officers having negative interactions with the public.</a:t>
            </a:r>
          </a:p>
        </p:txBody>
      </p:sp>
      <p:sp>
        <p:nvSpPr>
          <p:cNvPr id="31" name="Rectangle 30"/>
          <p:cNvSpPr/>
          <p:nvPr/>
        </p:nvSpPr>
        <p:spPr>
          <a:xfrm rot="16200000">
            <a:off x="-539260" y="2665794"/>
            <a:ext cx="2286000" cy="6213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r"/>
            <a:r>
              <a:rPr lang="en-US" sz="2200" b="1" dirty="0">
                <a:solidFill>
                  <a:srgbClr val="6DBCE2"/>
                </a:solidFill>
              </a:rPr>
              <a:t>Charlotte Police Violence</a:t>
            </a:r>
            <a:endParaRPr lang="en-US" sz="2200" dirty="0">
              <a:solidFill>
                <a:srgbClr val="6DBCE2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525279" y="1354723"/>
            <a:ext cx="1371601" cy="338554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Service Issue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3497221" y="1354723"/>
            <a:ext cx="1265988" cy="338554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Data Science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438159" y="1354723"/>
            <a:ext cx="1473096" cy="338554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Service Change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7449688" y="1354723"/>
            <a:ext cx="1371601" cy="338554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Result</a:t>
            </a:r>
          </a:p>
        </p:txBody>
      </p:sp>
      <p:sp>
        <p:nvSpPr>
          <p:cNvPr id="37" name="Rectangle 36"/>
          <p:cNvSpPr/>
          <p:nvPr/>
        </p:nvSpPr>
        <p:spPr>
          <a:xfrm>
            <a:off x="1062324" y="4257794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In Chicago, a large number of children are thought to be exposed to lead paint in older houses.</a:t>
            </a:r>
          </a:p>
        </p:txBody>
      </p:sp>
      <p:sp>
        <p:nvSpPr>
          <p:cNvPr id="38" name="Rectangle 37"/>
          <p:cNvSpPr/>
          <p:nvPr/>
        </p:nvSpPr>
        <p:spPr>
          <a:xfrm>
            <a:off x="6992489" y="4267200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Chicago reached the most vulnerable families before severe health effects from lead contamination manifest.</a:t>
            </a:r>
          </a:p>
        </p:txBody>
      </p:sp>
      <p:sp>
        <p:nvSpPr>
          <p:cNvPr id="39" name="Rectangle 38"/>
          <p:cNvSpPr/>
          <p:nvPr/>
        </p:nvSpPr>
        <p:spPr>
          <a:xfrm>
            <a:off x="5015768" y="4260037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They conducted targeted inspections and provided remediation funding to homes identified in the model.</a:t>
            </a:r>
          </a:p>
        </p:txBody>
      </p:sp>
      <p:sp>
        <p:nvSpPr>
          <p:cNvPr id="40" name="Rectangle 39"/>
          <p:cNvSpPr/>
          <p:nvPr/>
        </p:nvSpPr>
        <p:spPr>
          <a:xfrm>
            <a:off x="3039046" y="4257794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The analytics team built a model of exposure using data on homes, history of children’s exposure at that address and conditions of neighborhood.</a:t>
            </a:r>
          </a:p>
        </p:txBody>
      </p:sp>
      <p:sp>
        <p:nvSpPr>
          <p:cNvPr id="41" name="Rectangle 40"/>
          <p:cNvSpPr/>
          <p:nvPr/>
        </p:nvSpPr>
        <p:spPr>
          <a:xfrm rot="16200000">
            <a:off x="-539260" y="5090131"/>
            <a:ext cx="2286000" cy="6213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r"/>
            <a:r>
              <a:rPr lang="en-US" sz="2200" b="1" dirty="0">
                <a:solidFill>
                  <a:srgbClr val="6DBCE2"/>
                </a:solidFill>
              </a:rPr>
              <a:t>Lead Poisoning in Chicago</a:t>
            </a:r>
            <a:endParaRPr lang="en-US" sz="2200" dirty="0">
              <a:solidFill>
                <a:srgbClr val="6DBCE2"/>
              </a:solidFill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228600" y="0"/>
            <a:ext cx="8751277" cy="1150087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 fontScale="975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326D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500" b="1" dirty="0"/>
              <a:t>Examples: </a:t>
            </a:r>
            <a:r>
              <a:rPr lang="en-US" sz="3100" dirty="0">
                <a:latin typeface="Cambria" panose="02040503050406030204" pitchFamily="18" charset="0"/>
              </a:rPr>
              <a:t>Flag “stuff” early</a:t>
            </a:r>
          </a:p>
        </p:txBody>
      </p:sp>
    </p:spTree>
    <p:extLst>
      <p:ext uri="{BB962C8B-B14F-4D97-AF65-F5344CB8AC3E}">
        <p14:creationId xmlns:p14="http://schemas.microsoft.com/office/powerpoint/2010/main" val="28701586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0"/>
            <a:ext cx="8686800" cy="1150087"/>
          </a:xfrm>
        </p:spPr>
        <p:txBody>
          <a:bodyPr numCol="1">
            <a:normAutofit/>
          </a:bodyPr>
          <a:lstStyle/>
          <a:p>
            <a:r>
              <a:rPr lang="en-US" b="1" dirty="0"/>
              <a:t>Project Type: </a:t>
            </a:r>
            <a:r>
              <a:rPr lang="en-US" sz="3000" dirty="0">
                <a:latin typeface="Cambria" panose="02040503050406030204" pitchFamily="18" charset="0"/>
              </a:rPr>
              <a:t>A/B test something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0175" y="2091423"/>
            <a:ext cx="594360" cy="7924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148315"/>
            <a:ext cx="640080" cy="64008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193562" y="1148315"/>
            <a:ext cx="640080" cy="64008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082323" y="1148315"/>
            <a:ext cx="640080" cy="64008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6983" y="2091423"/>
            <a:ext cx="594360" cy="79248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304800" y="3962400"/>
            <a:ext cx="2743200" cy="17830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2000" b="1" dirty="0">
                <a:solidFill>
                  <a:srgbClr val="6DBCE2"/>
                </a:solidFill>
              </a:rPr>
              <a:t>Service Issue:</a:t>
            </a:r>
          </a:p>
          <a:p>
            <a:r>
              <a:rPr lang="en-US" sz="2000" dirty="0">
                <a:solidFill>
                  <a:srgbClr val="326D89"/>
                </a:solidFill>
              </a:rPr>
              <a:t>Costly outreach methods are not tested before implementation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44880" y="1314466"/>
            <a:ext cx="2179320" cy="307777"/>
          </a:xfrm>
          <a:prstGeom prst="rect">
            <a:avLst/>
          </a:prstGeom>
          <a:noFill/>
        </p:spPr>
        <p:txBody>
          <a:bodyPr wrap="square" tIns="0" bIns="0" numCol="1" rtlCol="0" anchor="ctr">
            <a:spAutoFit/>
          </a:bodyPr>
          <a:lstStyle/>
          <a:p>
            <a:r>
              <a:rPr lang="en-US" sz="2000" b="1" dirty="0">
                <a:solidFill>
                  <a:srgbClr val="326D89"/>
                </a:solidFill>
              </a:rPr>
              <a:t>Which form?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833642" y="1252912"/>
            <a:ext cx="1673279" cy="430887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r>
              <a:rPr lang="en-US" sz="2200" b="1" dirty="0">
                <a:solidFill>
                  <a:srgbClr val="326D89"/>
                </a:solidFill>
              </a:rPr>
              <a:t>Data Science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722403" y="1252912"/>
            <a:ext cx="1953868" cy="430887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r>
              <a:rPr lang="en-US" sz="2200" b="1" dirty="0">
                <a:solidFill>
                  <a:srgbClr val="326D89"/>
                </a:solidFill>
              </a:rPr>
              <a:t>Service Change</a:t>
            </a:r>
          </a:p>
        </p:txBody>
      </p:sp>
      <p:sp>
        <p:nvSpPr>
          <p:cNvPr id="18" name="Rectangle 17"/>
          <p:cNvSpPr/>
          <p:nvPr/>
        </p:nvSpPr>
        <p:spPr>
          <a:xfrm>
            <a:off x="3193561" y="3962400"/>
            <a:ext cx="2743200" cy="17830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2000" b="1" dirty="0">
                <a:solidFill>
                  <a:srgbClr val="6DBCE2"/>
                </a:solidFill>
              </a:rPr>
              <a:t>Data Science Process:</a:t>
            </a:r>
          </a:p>
          <a:p>
            <a:r>
              <a:rPr lang="en-US" sz="2000" dirty="0">
                <a:solidFill>
                  <a:srgbClr val="326D89"/>
                </a:solidFill>
              </a:rPr>
              <a:t>Statistical testing on outreach methods to identify which, when, and to whom to send</a:t>
            </a:r>
          </a:p>
        </p:txBody>
      </p:sp>
      <p:sp>
        <p:nvSpPr>
          <p:cNvPr id="20" name="Rectangle 19"/>
          <p:cNvSpPr/>
          <p:nvPr/>
        </p:nvSpPr>
        <p:spPr>
          <a:xfrm>
            <a:off x="6082323" y="3962400"/>
            <a:ext cx="2743200" cy="17830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2000" b="1" dirty="0">
                <a:solidFill>
                  <a:srgbClr val="6DBCE2"/>
                </a:solidFill>
              </a:rPr>
              <a:t>Service Change:</a:t>
            </a:r>
          </a:p>
          <a:p>
            <a:r>
              <a:rPr lang="en-US" sz="2000" dirty="0">
                <a:solidFill>
                  <a:srgbClr val="326D89"/>
                </a:solidFill>
              </a:rPr>
              <a:t>Use statistically validated outreach method</a:t>
            </a:r>
          </a:p>
        </p:txBody>
      </p:sp>
      <p:sp>
        <p:nvSpPr>
          <p:cNvPr id="21" name="Rectangle 20"/>
          <p:cNvSpPr/>
          <p:nvPr/>
        </p:nvSpPr>
        <p:spPr>
          <a:xfrm>
            <a:off x="304799" y="5907806"/>
            <a:ext cx="8520723" cy="63830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2500" b="1" dirty="0">
                <a:solidFill>
                  <a:srgbClr val="6DBCE2"/>
                </a:solidFill>
              </a:rPr>
              <a:t>Result: </a:t>
            </a:r>
            <a:r>
              <a:rPr lang="en-US" sz="2500" dirty="0">
                <a:solidFill>
                  <a:srgbClr val="326D89"/>
                </a:solidFill>
              </a:rPr>
              <a:t>Department increases response rates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0614" y="1939023"/>
            <a:ext cx="868087" cy="109728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165" y="1939023"/>
            <a:ext cx="1833573" cy="109728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6627" y="1939023"/>
            <a:ext cx="1833573" cy="1097280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3576627" y="3051691"/>
            <a:ext cx="842973" cy="553998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pPr algn="ctr"/>
            <a:r>
              <a:rPr lang="en-US" sz="1500" b="1" dirty="0">
                <a:solidFill>
                  <a:srgbClr val="326D89"/>
                </a:solidFill>
              </a:rPr>
              <a:t>62%</a:t>
            </a:r>
          </a:p>
          <a:p>
            <a:pPr algn="ctr"/>
            <a:r>
              <a:rPr lang="en-US" sz="1500" dirty="0">
                <a:solidFill>
                  <a:srgbClr val="326D89"/>
                </a:solidFill>
              </a:rPr>
              <a:t>respond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572000" y="3047093"/>
            <a:ext cx="842973" cy="553998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pPr algn="ctr"/>
            <a:r>
              <a:rPr lang="en-US" sz="1500" b="1" dirty="0">
                <a:solidFill>
                  <a:srgbClr val="326D89"/>
                </a:solidFill>
              </a:rPr>
              <a:t>78%</a:t>
            </a:r>
          </a:p>
          <a:p>
            <a:pPr algn="ctr"/>
            <a:r>
              <a:rPr lang="en-US" sz="1500" dirty="0">
                <a:solidFill>
                  <a:srgbClr val="326D89"/>
                </a:solidFill>
              </a:rPr>
              <a:t>respond</a:t>
            </a:r>
          </a:p>
        </p:txBody>
      </p:sp>
    </p:spTree>
    <p:extLst>
      <p:ext uri="{BB962C8B-B14F-4D97-AF65-F5344CB8AC3E}">
        <p14:creationId xmlns:p14="http://schemas.microsoft.com/office/powerpoint/2010/main" val="353277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5" grpId="0"/>
      <p:bldP spid="16" grpId="0"/>
      <p:bldP spid="17" grpId="0"/>
      <p:bldP spid="18" grpId="0" animBg="1"/>
      <p:bldP spid="20" grpId="0" animBg="1"/>
      <p:bldP spid="21" grpId="0" animBg="1"/>
      <p:bldP spid="23" grpId="0"/>
      <p:bldP spid="2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dirty="0"/>
              <a:t>What is data science?</a:t>
            </a:r>
          </a:p>
        </p:txBody>
      </p:sp>
      <p:sp>
        <p:nvSpPr>
          <p:cNvPr id="3" name="Rectangle 2"/>
          <p:cNvSpPr/>
          <p:nvPr/>
        </p:nvSpPr>
        <p:spPr>
          <a:xfrm>
            <a:off x="914400" y="1510310"/>
            <a:ext cx="3108960" cy="2057400"/>
          </a:xfrm>
          <a:prstGeom prst="rect">
            <a:avLst/>
          </a:prstGeom>
          <a:solidFill>
            <a:srgbClr val="6DBC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pPr marL="182880">
              <a:spcBef>
                <a:spcPts val="600"/>
              </a:spcBef>
            </a:pPr>
            <a:r>
              <a:rPr lang="en-US" sz="3000" b="1" dirty="0">
                <a:solidFill>
                  <a:srgbClr val="326D89"/>
                </a:solidFill>
              </a:rPr>
              <a:t>Data Science</a:t>
            </a:r>
          </a:p>
          <a:p>
            <a:pPr marL="182880"/>
            <a:r>
              <a:rPr lang="en-US" sz="2400" dirty="0">
                <a:solidFill>
                  <a:schemeClr val="bg1"/>
                </a:solidFill>
              </a:rPr>
              <a:t>Applying advanced statistical tools to existing data to generate new insights</a:t>
            </a:r>
          </a:p>
        </p:txBody>
      </p:sp>
      <p:sp>
        <p:nvSpPr>
          <p:cNvPr id="4" name="Rectangle 3"/>
          <p:cNvSpPr/>
          <p:nvPr/>
        </p:nvSpPr>
        <p:spPr>
          <a:xfrm>
            <a:off x="5486400" y="1510310"/>
            <a:ext cx="3108960" cy="2057400"/>
          </a:xfrm>
          <a:prstGeom prst="rect">
            <a:avLst/>
          </a:prstGeom>
          <a:solidFill>
            <a:srgbClr val="6DBC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pPr marL="182880"/>
            <a:r>
              <a:rPr lang="en-US" sz="3000" b="1" dirty="0">
                <a:solidFill>
                  <a:srgbClr val="326D89"/>
                </a:solidFill>
              </a:rPr>
              <a:t>Service Change</a:t>
            </a:r>
          </a:p>
          <a:p>
            <a:pPr marL="182880"/>
            <a:r>
              <a:rPr lang="en-US" sz="2400" dirty="0">
                <a:solidFill>
                  <a:schemeClr val="bg1"/>
                </a:solidFill>
              </a:rPr>
              <a:t>Converting new data insights into (often small) changes to business processes</a:t>
            </a:r>
          </a:p>
        </p:txBody>
      </p:sp>
      <p:sp>
        <p:nvSpPr>
          <p:cNvPr id="5" name="Rectangle 4"/>
          <p:cNvSpPr/>
          <p:nvPr/>
        </p:nvSpPr>
        <p:spPr>
          <a:xfrm>
            <a:off x="914400" y="4802005"/>
            <a:ext cx="7680960" cy="1143000"/>
          </a:xfrm>
          <a:prstGeom prst="rect">
            <a:avLst/>
          </a:prstGeom>
          <a:solidFill>
            <a:srgbClr val="6DBC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pPr marL="182880"/>
            <a:r>
              <a:rPr lang="en-US" sz="3000" b="1" dirty="0">
                <a:solidFill>
                  <a:srgbClr val="326D89"/>
                </a:solidFill>
              </a:rPr>
              <a:t>Smarter Work</a:t>
            </a:r>
          </a:p>
          <a:p>
            <a:pPr marL="182880"/>
            <a:r>
              <a:rPr lang="en-US" sz="2400" dirty="0">
                <a:solidFill>
                  <a:schemeClr val="bg1"/>
                </a:solidFill>
              </a:rPr>
              <a:t>More efficient and effective use of staff and resources</a:t>
            </a:r>
          </a:p>
        </p:txBody>
      </p:sp>
      <p:sp>
        <p:nvSpPr>
          <p:cNvPr id="6" name="Cross 5"/>
          <p:cNvSpPr/>
          <p:nvPr/>
        </p:nvSpPr>
        <p:spPr>
          <a:xfrm>
            <a:off x="4285048" y="2070947"/>
            <a:ext cx="939664" cy="939664"/>
          </a:xfrm>
          <a:prstGeom prst="plus">
            <a:avLst>
              <a:gd name="adj" fmla="val 33608"/>
            </a:avLst>
          </a:prstGeom>
          <a:solidFill>
            <a:srgbClr val="326D89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5400" y="1264386"/>
            <a:ext cx="685800" cy="6858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572000"/>
            <a:ext cx="685800" cy="6858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268020"/>
            <a:ext cx="685800" cy="685800"/>
          </a:xfrm>
          <a:prstGeom prst="rect">
            <a:avLst/>
          </a:prstGeom>
        </p:spPr>
      </p:pic>
      <p:sp>
        <p:nvSpPr>
          <p:cNvPr id="11" name="Isosceles Triangle 10"/>
          <p:cNvSpPr/>
          <p:nvPr/>
        </p:nvSpPr>
        <p:spPr>
          <a:xfrm rot="10800000">
            <a:off x="914400" y="3564076"/>
            <a:ext cx="7680960" cy="1236524"/>
          </a:xfrm>
          <a:prstGeom prst="triangle">
            <a:avLst>
              <a:gd name="adj" fmla="val 49508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097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11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itle 1"/>
          <p:cNvSpPr txBox="1">
            <a:spLocks/>
          </p:cNvSpPr>
          <p:nvPr/>
        </p:nvSpPr>
        <p:spPr>
          <a:xfrm>
            <a:off x="228600" y="0"/>
            <a:ext cx="8751277" cy="1150087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 fontScale="975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326D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500" b="1" dirty="0"/>
              <a:t>Examples: </a:t>
            </a:r>
            <a:r>
              <a:rPr lang="en-US" sz="3100" dirty="0">
                <a:latin typeface="Cambria" panose="02040503050406030204" pitchFamily="18" charset="0"/>
              </a:rPr>
              <a:t>NYC Summons Redesign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755" y="1295400"/>
            <a:ext cx="457200" cy="457200"/>
          </a:xfrm>
          <a:prstGeom prst="rect">
            <a:avLst/>
          </a:prstGeom>
        </p:spPr>
      </p:pic>
      <p:sp>
        <p:nvSpPr>
          <p:cNvPr id="23" name="Rectangle 22"/>
          <p:cNvSpPr/>
          <p:nvPr/>
        </p:nvSpPr>
        <p:spPr>
          <a:xfrm>
            <a:off x="386755" y="1835700"/>
            <a:ext cx="2286000" cy="6027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40% cited no-show leading to costly arrest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49710" y="1354723"/>
            <a:ext cx="1371601" cy="338554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Service Issue</a:t>
            </a:r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755" y="2590800"/>
            <a:ext cx="457200" cy="457200"/>
          </a:xfrm>
          <a:prstGeom prst="rect">
            <a:avLst/>
          </a:prstGeom>
        </p:spPr>
      </p:pic>
      <p:sp>
        <p:nvSpPr>
          <p:cNvPr id="42" name="TextBox 41"/>
          <p:cNvSpPr txBox="1"/>
          <p:nvPr/>
        </p:nvSpPr>
        <p:spPr>
          <a:xfrm>
            <a:off x="844930" y="2650123"/>
            <a:ext cx="1265988" cy="338554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Data Science</a:t>
            </a:r>
          </a:p>
        </p:txBody>
      </p:sp>
      <p:sp>
        <p:nvSpPr>
          <p:cNvPr id="43" name="Rectangle 42"/>
          <p:cNvSpPr/>
          <p:nvPr/>
        </p:nvSpPr>
        <p:spPr>
          <a:xfrm>
            <a:off x="386755" y="3124200"/>
            <a:ext cx="2286000" cy="6027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Redesigned and tested summons form</a:t>
            </a:r>
          </a:p>
        </p:txBody>
      </p:sp>
      <p:pic>
        <p:nvPicPr>
          <p:cNvPr id="44" name="Picture 4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755" y="3886200"/>
            <a:ext cx="457200" cy="457200"/>
          </a:xfrm>
          <a:prstGeom prst="rect">
            <a:avLst/>
          </a:prstGeom>
        </p:spPr>
      </p:pic>
      <p:sp>
        <p:nvSpPr>
          <p:cNvPr id="45" name="TextBox 44"/>
          <p:cNvSpPr txBox="1"/>
          <p:nvPr/>
        </p:nvSpPr>
        <p:spPr>
          <a:xfrm>
            <a:off x="826870" y="3945523"/>
            <a:ext cx="1473096" cy="338554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Service Change</a:t>
            </a:r>
          </a:p>
        </p:txBody>
      </p:sp>
      <p:sp>
        <p:nvSpPr>
          <p:cNvPr id="47" name="Rectangle 46"/>
          <p:cNvSpPr/>
          <p:nvPr/>
        </p:nvSpPr>
        <p:spPr>
          <a:xfrm>
            <a:off x="386755" y="4419600"/>
            <a:ext cx="2286000" cy="6027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Deployed new form and rescheduled timelines</a:t>
            </a:r>
          </a:p>
        </p:txBody>
      </p:sp>
      <p:pic>
        <p:nvPicPr>
          <p:cNvPr id="48" name="Picture 4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5218077"/>
            <a:ext cx="457200" cy="457200"/>
          </a:xfrm>
          <a:prstGeom prst="rect">
            <a:avLst/>
          </a:prstGeom>
        </p:spPr>
      </p:pic>
      <p:sp>
        <p:nvSpPr>
          <p:cNvPr id="49" name="TextBox 48"/>
          <p:cNvSpPr txBox="1"/>
          <p:nvPr/>
        </p:nvSpPr>
        <p:spPr>
          <a:xfrm>
            <a:off x="820811" y="5277400"/>
            <a:ext cx="1371601" cy="338554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Result</a:t>
            </a:r>
          </a:p>
        </p:txBody>
      </p:sp>
      <p:sp>
        <p:nvSpPr>
          <p:cNvPr id="50" name="Rectangle 49"/>
          <p:cNvSpPr/>
          <p:nvPr/>
        </p:nvSpPr>
        <p:spPr>
          <a:xfrm>
            <a:off x="386755" y="5798100"/>
            <a:ext cx="2286000" cy="6027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Currently evaluating impact</a:t>
            </a:r>
          </a:p>
        </p:txBody>
      </p:sp>
      <p:pic>
        <p:nvPicPr>
          <p:cNvPr id="51" name="Picture 50"/>
          <p:cNvPicPr>
            <a:picLocks noChangeAspect="1"/>
          </p:cNvPicPr>
          <p:nvPr/>
        </p:nvPicPr>
        <p:blipFill rotWithShape="1">
          <a:blip r:embed="rId7"/>
          <a:srcRect l="1656" r="2175"/>
          <a:stretch/>
        </p:blipFill>
        <p:spPr>
          <a:xfrm>
            <a:off x="3035261" y="1150087"/>
            <a:ext cx="5786028" cy="5250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072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43" grpId="0" animBg="1"/>
      <p:bldP spid="47" grpId="0" animBg="1"/>
      <p:bldP spid="50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9046" y="1295400"/>
            <a:ext cx="457200" cy="4572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8044" y="1295400"/>
            <a:ext cx="457200" cy="45720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324" y="1295400"/>
            <a:ext cx="457200" cy="4572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9877" y="1295400"/>
            <a:ext cx="457200" cy="457200"/>
          </a:xfrm>
          <a:prstGeom prst="rect">
            <a:avLst/>
          </a:prstGeom>
        </p:spPr>
      </p:pic>
      <p:sp>
        <p:nvSpPr>
          <p:cNvPr id="27" name="Rectangle 26"/>
          <p:cNvSpPr/>
          <p:nvPr/>
        </p:nvSpPr>
        <p:spPr>
          <a:xfrm>
            <a:off x="1062324" y="1833457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In New Orleans, they  have a low take up rate of free primary care appointments.</a:t>
            </a:r>
          </a:p>
        </p:txBody>
      </p:sp>
      <p:sp>
        <p:nvSpPr>
          <p:cNvPr id="28" name="Rectangle 27"/>
          <p:cNvSpPr/>
          <p:nvPr/>
        </p:nvSpPr>
        <p:spPr>
          <a:xfrm>
            <a:off x="6992489" y="1842863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60% increase in clients using free primary care appointments</a:t>
            </a:r>
          </a:p>
        </p:txBody>
      </p:sp>
      <p:sp>
        <p:nvSpPr>
          <p:cNvPr id="29" name="Rectangle 28"/>
          <p:cNvSpPr/>
          <p:nvPr/>
        </p:nvSpPr>
        <p:spPr>
          <a:xfrm>
            <a:off x="5015768" y="1835700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The department implemented the most successful SMS text.</a:t>
            </a:r>
          </a:p>
        </p:txBody>
      </p:sp>
      <p:sp>
        <p:nvSpPr>
          <p:cNvPr id="30" name="Rectangle 29"/>
          <p:cNvSpPr/>
          <p:nvPr/>
        </p:nvSpPr>
        <p:spPr>
          <a:xfrm>
            <a:off x="3039046" y="1833457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The analytics team  tested different SMS reminders to those eligible for appointments.</a:t>
            </a:r>
          </a:p>
        </p:txBody>
      </p:sp>
      <p:sp>
        <p:nvSpPr>
          <p:cNvPr id="31" name="Rectangle 30"/>
          <p:cNvSpPr/>
          <p:nvPr/>
        </p:nvSpPr>
        <p:spPr>
          <a:xfrm rot="16200000">
            <a:off x="-539260" y="2665794"/>
            <a:ext cx="2286000" cy="6213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r"/>
            <a:r>
              <a:rPr lang="en-US" sz="2200" b="1" dirty="0">
                <a:solidFill>
                  <a:srgbClr val="6DBCE2"/>
                </a:solidFill>
              </a:rPr>
              <a:t>NOLA Community Health Program</a:t>
            </a:r>
            <a:endParaRPr lang="en-US" sz="2200" dirty="0">
              <a:solidFill>
                <a:srgbClr val="6DBCE2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525279" y="1354723"/>
            <a:ext cx="1371601" cy="338554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Service Issue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3497221" y="1354723"/>
            <a:ext cx="1265988" cy="338554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Data Science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438159" y="1354723"/>
            <a:ext cx="1473096" cy="338554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Service Change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7449688" y="1354723"/>
            <a:ext cx="1371601" cy="338554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Result</a:t>
            </a:r>
          </a:p>
        </p:txBody>
      </p:sp>
      <p:sp>
        <p:nvSpPr>
          <p:cNvPr id="37" name="Rectangle 36"/>
          <p:cNvSpPr/>
          <p:nvPr/>
        </p:nvSpPr>
        <p:spPr>
          <a:xfrm>
            <a:off x="1062324" y="4257794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40% of those cited for low-level violations did not take required next steps, leading to issuance of arrest warrants.</a:t>
            </a:r>
          </a:p>
        </p:txBody>
      </p:sp>
      <p:sp>
        <p:nvSpPr>
          <p:cNvPr id="38" name="Rectangle 37"/>
          <p:cNvSpPr/>
          <p:nvPr/>
        </p:nvSpPr>
        <p:spPr>
          <a:xfrm>
            <a:off x="6992489" y="4267200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Evaluating impact on use of costly arrest warrants (Project currently in progress)</a:t>
            </a:r>
          </a:p>
        </p:txBody>
      </p:sp>
      <p:sp>
        <p:nvSpPr>
          <p:cNvPr id="39" name="Rectangle 38"/>
          <p:cNvSpPr/>
          <p:nvPr/>
        </p:nvSpPr>
        <p:spPr>
          <a:xfrm>
            <a:off x="5015768" y="4260037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Reschedule court timelines to facilitate greater access</a:t>
            </a:r>
          </a:p>
        </p:txBody>
      </p:sp>
      <p:sp>
        <p:nvSpPr>
          <p:cNvPr id="40" name="Rectangle 39"/>
          <p:cNvSpPr/>
          <p:nvPr/>
        </p:nvSpPr>
        <p:spPr>
          <a:xfrm>
            <a:off x="3039046" y="4257794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Experiment and test redesign of summons process</a:t>
            </a:r>
          </a:p>
        </p:txBody>
      </p:sp>
      <p:sp>
        <p:nvSpPr>
          <p:cNvPr id="41" name="Rectangle 40"/>
          <p:cNvSpPr/>
          <p:nvPr/>
        </p:nvSpPr>
        <p:spPr>
          <a:xfrm rot="16200000">
            <a:off x="-539260" y="5090131"/>
            <a:ext cx="2286000" cy="6213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r"/>
            <a:r>
              <a:rPr lang="en-US" sz="2200" b="1" dirty="0">
                <a:solidFill>
                  <a:srgbClr val="6DBCE2"/>
                </a:solidFill>
              </a:rPr>
              <a:t>NYC Summons Redesign</a:t>
            </a:r>
            <a:endParaRPr lang="en-US" sz="2200" dirty="0">
              <a:solidFill>
                <a:srgbClr val="6DBCE2"/>
              </a:solidFill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228600" y="0"/>
            <a:ext cx="8751277" cy="1150087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 fontScale="975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326D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500" b="1" dirty="0"/>
              <a:t>Examples: </a:t>
            </a:r>
            <a:r>
              <a:rPr lang="en-US" sz="3100" dirty="0">
                <a:latin typeface="Cambria" panose="02040503050406030204" pitchFamily="18" charset="0"/>
              </a:rPr>
              <a:t>A/B test something</a:t>
            </a:r>
          </a:p>
        </p:txBody>
      </p:sp>
    </p:spTree>
    <p:extLst>
      <p:ext uri="{BB962C8B-B14F-4D97-AF65-F5344CB8AC3E}">
        <p14:creationId xmlns:p14="http://schemas.microsoft.com/office/powerpoint/2010/main" val="43543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0"/>
            <a:ext cx="8686800" cy="1150087"/>
          </a:xfrm>
        </p:spPr>
        <p:txBody>
          <a:bodyPr numCol="1">
            <a:normAutofit/>
          </a:bodyPr>
          <a:lstStyle/>
          <a:p>
            <a:r>
              <a:rPr lang="en-US" b="1" dirty="0"/>
              <a:t>Project Type: </a:t>
            </a:r>
            <a:r>
              <a:rPr lang="en-US" sz="3000" dirty="0">
                <a:latin typeface="Cambria" panose="02040503050406030204" pitchFamily="18" charset="0"/>
              </a:rPr>
              <a:t>Optimize your resources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0175" y="2091423"/>
            <a:ext cx="594360" cy="7924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148315"/>
            <a:ext cx="640080" cy="64008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193562" y="1148315"/>
            <a:ext cx="640080" cy="64008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082323" y="1148315"/>
            <a:ext cx="640080" cy="64008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6983" y="2091423"/>
            <a:ext cx="594360" cy="79248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304800" y="3962400"/>
            <a:ext cx="2743200" cy="17830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2000" b="1" dirty="0">
                <a:solidFill>
                  <a:srgbClr val="6DBCE2"/>
                </a:solidFill>
              </a:rPr>
              <a:t>Service Issue:</a:t>
            </a:r>
          </a:p>
          <a:p>
            <a:r>
              <a:rPr lang="en-US" sz="2000" dirty="0">
                <a:solidFill>
                  <a:srgbClr val="326D89"/>
                </a:solidFill>
              </a:rPr>
              <a:t>Difficult to identify where to place or distribute resources to be most effective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44880" y="1314466"/>
            <a:ext cx="2179320" cy="307777"/>
          </a:xfrm>
          <a:prstGeom prst="rect">
            <a:avLst/>
          </a:prstGeom>
          <a:noFill/>
        </p:spPr>
        <p:txBody>
          <a:bodyPr wrap="square" tIns="0" bIns="0" numCol="1" rtlCol="0" anchor="ctr">
            <a:spAutoFit/>
          </a:bodyPr>
          <a:lstStyle/>
          <a:p>
            <a:r>
              <a:rPr lang="en-US" sz="2000" b="1" dirty="0">
                <a:solidFill>
                  <a:srgbClr val="326D89"/>
                </a:solidFill>
              </a:rPr>
              <a:t>How to distribute?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833642" y="1252912"/>
            <a:ext cx="1673279" cy="430887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r>
              <a:rPr lang="en-US" sz="2200" b="1" dirty="0">
                <a:solidFill>
                  <a:srgbClr val="326D89"/>
                </a:solidFill>
              </a:rPr>
              <a:t>Data Science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722403" y="1252912"/>
            <a:ext cx="1953868" cy="430887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r>
              <a:rPr lang="en-US" sz="2200" b="1" dirty="0">
                <a:solidFill>
                  <a:srgbClr val="326D89"/>
                </a:solidFill>
              </a:rPr>
              <a:t>Service Change</a:t>
            </a:r>
          </a:p>
        </p:txBody>
      </p:sp>
      <p:sp>
        <p:nvSpPr>
          <p:cNvPr id="18" name="Rectangle 17"/>
          <p:cNvSpPr/>
          <p:nvPr/>
        </p:nvSpPr>
        <p:spPr>
          <a:xfrm>
            <a:off x="3193561" y="3962400"/>
            <a:ext cx="2743200" cy="17830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2000" b="1" dirty="0">
                <a:solidFill>
                  <a:srgbClr val="6DBCE2"/>
                </a:solidFill>
              </a:rPr>
              <a:t>Data Science Process:</a:t>
            </a:r>
          </a:p>
          <a:p>
            <a:r>
              <a:rPr lang="en-US" sz="2000" dirty="0">
                <a:solidFill>
                  <a:srgbClr val="326D89"/>
                </a:solidFill>
              </a:rPr>
              <a:t>Use geospatial and/or other data to identify optimal distribution of resources</a:t>
            </a:r>
          </a:p>
        </p:txBody>
      </p:sp>
      <p:sp>
        <p:nvSpPr>
          <p:cNvPr id="20" name="Rectangle 19"/>
          <p:cNvSpPr/>
          <p:nvPr/>
        </p:nvSpPr>
        <p:spPr>
          <a:xfrm>
            <a:off x="6082323" y="3962400"/>
            <a:ext cx="2743200" cy="17830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2000" b="1" dirty="0">
                <a:solidFill>
                  <a:srgbClr val="6DBCE2"/>
                </a:solidFill>
              </a:rPr>
              <a:t>Service Change:</a:t>
            </a:r>
          </a:p>
          <a:p>
            <a:r>
              <a:rPr lang="en-US" sz="2000" dirty="0">
                <a:solidFill>
                  <a:srgbClr val="326D89"/>
                </a:solidFill>
              </a:rPr>
              <a:t>Re-allocates resources to optimal distribution</a:t>
            </a:r>
          </a:p>
        </p:txBody>
      </p:sp>
      <p:sp>
        <p:nvSpPr>
          <p:cNvPr id="21" name="Rectangle 20"/>
          <p:cNvSpPr/>
          <p:nvPr/>
        </p:nvSpPr>
        <p:spPr>
          <a:xfrm>
            <a:off x="304799" y="5907806"/>
            <a:ext cx="8520723" cy="63830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2500" b="1" dirty="0">
                <a:solidFill>
                  <a:srgbClr val="6DBCE2"/>
                </a:solidFill>
              </a:rPr>
              <a:t>Result: </a:t>
            </a:r>
            <a:r>
              <a:rPr lang="en-US" sz="2500" dirty="0">
                <a:solidFill>
                  <a:srgbClr val="326D89"/>
                </a:solidFill>
              </a:rPr>
              <a:t>Department decreases response times; increases volume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1280" y="2095462"/>
            <a:ext cx="2103120" cy="84124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80" y="2095462"/>
            <a:ext cx="2103120" cy="99570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5200" y="2095462"/>
            <a:ext cx="2103120" cy="841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554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5" grpId="0"/>
      <p:bldP spid="16" grpId="0"/>
      <p:bldP spid="17" grpId="0"/>
      <p:bldP spid="18" grpId="0" animBg="1"/>
      <p:bldP spid="20" grpId="0" animBg="1"/>
      <p:bldP spid="21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244" y="1295400"/>
            <a:ext cx="457200" cy="457200"/>
          </a:xfrm>
          <a:prstGeom prst="rect">
            <a:avLst/>
          </a:prstGeom>
        </p:spPr>
      </p:pic>
      <p:sp>
        <p:nvSpPr>
          <p:cNvPr id="27" name="Rectangle 26"/>
          <p:cNvSpPr/>
          <p:nvPr/>
        </p:nvSpPr>
        <p:spPr>
          <a:xfrm>
            <a:off x="375244" y="1835700"/>
            <a:ext cx="2286000" cy="6027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Challenging to predict outbreaks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838199" y="1354723"/>
            <a:ext cx="1371601" cy="338554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Service Issue</a:t>
            </a: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228600" y="0"/>
            <a:ext cx="8751277" cy="1150087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 fontScale="975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326D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500" b="1" dirty="0"/>
              <a:t>Examples: </a:t>
            </a:r>
            <a:r>
              <a:rPr lang="en-US" sz="3100" dirty="0">
                <a:latin typeface="Cambria" panose="02040503050406030204" pitchFamily="18" charset="0"/>
              </a:rPr>
              <a:t>Chicago Pest Control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244" y="2590800"/>
            <a:ext cx="457200" cy="457200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833419" y="2650123"/>
            <a:ext cx="1265988" cy="338554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Data Science</a:t>
            </a:r>
          </a:p>
        </p:txBody>
      </p:sp>
      <p:sp>
        <p:nvSpPr>
          <p:cNvPr id="24" name="Rectangle 23"/>
          <p:cNvSpPr/>
          <p:nvPr/>
        </p:nvSpPr>
        <p:spPr>
          <a:xfrm>
            <a:off x="375244" y="3124200"/>
            <a:ext cx="2286000" cy="6027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Analyze data associated with outbreaks</a:t>
            </a:r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244" y="3886200"/>
            <a:ext cx="457200" cy="457200"/>
          </a:xfrm>
          <a:prstGeom prst="rect">
            <a:avLst/>
          </a:prstGeom>
        </p:spPr>
      </p:pic>
      <p:sp>
        <p:nvSpPr>
          <p:cNvPr id="42" name="TextBox 41"/>
          <p:cNvSpPr txBox="1"/>
          <p:nvPr/>
        </p:nvSpPr>
        <p:spPr>
          <a:xfrm>
            <a:off x="833419" y="3945523"/>
            <a:ext cx="1473096" cy="338554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Service Change</a:t>
            </a:r>
          </a:p>
        </p:txBody>
      </p:sp>
      <p:sp>
        <p:nvSpPr>
          <p:cNvPr id="43" name="Rectangle 42"/>
          <p:cNvSpPr/>
          <p:nvPr/>
        </p:nvSpPr>
        <p:spPr>
          <a:xfrm>
            <a:off x="375244" y="4419600"/>
            <a:ext cx="2286000" cy="6027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Proactive targeting of  leading indicators</a:t>
            </a:r>
          </a:p>
        </p:txBody>
      </p:sp>
      <p:pic>
        <p:nvPicPr>
          <p:cNvPr id="44" name="Picture 4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489" y="5218077"/>
            <a:ext cx="457200" cy="457200"/>
          </a:xfrm>
          <a:prstGeom prst="rect">
            <a:avLst/>
          </a:prstGeom>
        </p:spPr>
      </p:pic>
      <p:sp>
        <p:nvSpPr>
          <p:cNvPr id="45" name="TextBox 44"/>
          <p:cNvSpPr txBox="1"/>
          <p:nvPr/>
        </p:nvSpPr>
        <p:spPr>
          <a:xfrm>
            <a:off x="809300" y="5277400"/>
            <a:ext cx="1371601" cy="338554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Result</a:t>
            </a:r>
          </a:p>
        </p:txBody>
      </p:sp>
      <p:sp>
        <p:nvSpPr>
          <p:cNvPr id="47" name="Rectangle 46"/>
          <p:cNvSpPr/>
          <p:nvPr/>
        </p:nvSpPr>
        <p:spPr>
          <a:xfrm>
            <a:off x="375244" y="5798100"/>
            <a:ext cx="2286000" cy="6027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15% drop in requests for service</a:t>
            </a:r>
          </a:p>
        </p:txBody>
      </p:sp>
      <p:pic>
        <p:nvPicPr>
          <p:cNvPr id="48" name="Picture 47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74"/>
          <a:stretch/>
        </p:blipFill>
        <p:spPr>
          <a:xfrm>
            <a:off x="2971801" y="1048114"/>
            <a:ext cx="5638800" cy="5352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350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4" grpId="0" animBg="1"/>
      <p:bldP spid="43" grpId="0" animBg="1"/>
      <p:bldP spid="47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9046" y="1295400"/>
            <a:ext cx="457200" cy="4572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8044" y="1295400"/>
            <a:ext cx="457200" cy="45720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324" y="1295400"/>
            <a:ext cx="457200" cy="4572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9877" y="1295400"/>
            <a:ext cx="457200" cy="457200"/>
          </a:xfrm>
          <a:prstGeom prst="rect">
            <a:avLst/>
          </a:prstGeom>
        </p:spPr>
      </p:pic>
      <p:sp>
        <p:nvSpPr>
          <p:cNvPr id="27" name="Rectangle 26"/>
          <p:cNvSpPr/>
          <p:nvPr/>
        </p:nvSpPr>
        <p:spPr>
          <a:xfrm>
            <a:off x="1062324" y="1835700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Chicago’s rodent baiting program finds it challenging to predict rodent outbreaks and locations leading to spikes in 311 complaints.</a:t>
            </a:r>
          </a:p>
        </p:txBody>
      </p:sp>
      <p:sp>
        <p:nvSpPr>
          <p:cNvPr id="28" name="Rectangle 27"/>
          <p:cNvSpPr/>
          <p:nvPr/>
        </p:nvSpPr>
        <p:spPr>
          <a:xfrm>
            <a:off x="6992489" y="1842863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Resident requests for rodent control services dropped by 15%</a:t>
            </a:r>
          </a:p>
        </p:txBody>
      </p:sp>
      <p:sp>
        <p:nvSpPr>
          <p:cNvPr id="29" name="Rectangle 28"/>
          <p:cNvSpPr/>
          <p:nvPr/>
        </p:nvSpPr>
        <p:spPr>
          <a:xfrm>
            <a:off x="5015768" y="1835700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Directed rodent baiting to areas identified by leading indicators, including events, like water main breaks.</a:t>
            </a:r>
          </a:p>
        </p:txBody>
      </p:sp>
      <p:sp>
        <p:nvSpPr>
          <p:cNvPr id="30" name="Rectangle 29"/>
          <p:cNvSpPr/>
          <p:nvPr/>
        </p:nvSpPr>
        <p:spPr>
          <a:xfrm>
            <a:off x="3039046" y="1835700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Predicted potential danger of outbreaks by using leading indicators and other data correlated with previous outbreaks.</a:t>
            </a:r>
          </a:p>
        </p:txBody>
      </p:sp>
      <p:sp>
        <p:nvSpPr>
          <p:cNvPr id="31" name="Rectangle 30"/>
          <p:cNvSpPr/>
          <p:nvPr/>
        </p:nvSpPr>
        <p:spPr>
          <a:xfrm rot="16200000">
            <a:off x="-539260" y="2668037"/>
            <a:ext cx="2286000" cy="6213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r"/>
            <a:r>
              <a:rPr lang="en-US" sz="2200" b="1" dirty="0">
                <a:solidFill>
                  <a:srgbClr val="6DBCE2"/>
                </a:solidFill>
              </a:rPr>
              <a:t>Chicago Pest Control</a:t>
            </a:r>
            <a:endParaRPr lang="en-US" sz="2200" dirty="0">
              <a:solidFill>
                <a:srgbClr val="6DBCE2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525279" y="1354723"/>
            <a:ext cx="1371601" cy="338554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Service Issue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3497221" y="1354723"/>
            <a:ext cx="1265988" cy="338554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Data Science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438159" y="1354723"/>
            <a:ext cx="1473096" cy="338554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Service Change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7449688" y="1354723"/>
            <a:ext cx="1371601" cy="338554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Result</a:t>
            </a:r>
          </a:p>
        </p:txBody>
      </p:sp>
      <p:sp>
        <p:nvSpPr>
          <p:cNvPr id="37" name="Rectangle 36"/>
          <p:cNvSpPr/>
          <p:nvPr/>
        </p:nvSpPr>
        <p:spPr>
          <a:xfrm>
            <a:off x="1062324" y="4257794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In New Orleans, ambulance standby locations are chosen based on dispatcher habits or instincts.</a:t>
            </a:r>
          </a:p>
        </p:txBody>
      </p:sp>
      <p:sp>
        <p:nvSpPr>
          <p:cNvPr id="38" name="Rectangle 37"/>
          <p:cNvSpPr/>
          <p:nvPr/>
        </p:nvSpPr>
        <p:spPr>
          <a:xfrm>
            <a:off x="6992489" y="4267200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Targeting short response times to EMS calls (Project currently in progress)</a:t>
            </a:r>
          </a:p>
        </p:txBody>
      </p:sp>
      <p:sp>
        <p:nvSpPr>
          <p:cNvPr id="39" name="Rectangle 38"/>
          <p:cNvSpPr/>
          <p:nvPr/>
        </p:nvSpPr>
        <p:spPr>
          <a:xfrm>
            <a:off x="5015768" y="4260037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Ambulances deployed at new optimized locations</a:t>
            </a:r>
          </a:p>
        </p:txBody>
      </p:sp>
      <p:sp>
        <p:nvSpPr>
          <p:cNvPr id="40" name="Rectangle 39"/>
          <p:cNvSpPr/>
          <p:nvPr/>
        </p:nvSpPr>
        <p:spPr>
          <a:xfrm>
            <a:off x="3039046" y="4257794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Analytics team used city wide analysis of data on accident patterns, traffic patterns, and crew readiness to identify optimal standby locations</a:t>
            </a:r>
          </a:p>
        </p:txBody>
      </p:sp>
      <p:sp>
        <p:nvSpPr>
          <p:cNvPr id="41" name="Rectangle 40"/>
          <p:cNvSpPr/>
          <p:nvPr/>
        </p:nvSpPr>
        <p:spPr>
          <a:xfrm rot="16200000">
            <a:off x="-539260" y="5090131"/>
            <a:ext cx="2286000" cy="6213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r"/>
            <a:r>
              <a:rPr lang="en-US" sz="2200" b="1" dirty="0">
                <a:solidFill>
                  <a:srgbClr val="6DBCE2"/>
                </a:solidFill>
              </a:rPr>
              <a:t>NOLA Ambulance Stand-by Location</a:t>
            </a:r>
            <a:endParaRPr lang="en-US" sz="2200" dirty="0">
              <a:solidFill>
                <a:srgbClr val="6DBCE2"/>
              </a:solidFill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228600" y="0"/>
            <a:ext cx="8751277" cy="1150087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 fontScale="975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326D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500" b="1" dirty="0"/>
              <a:t>Examples: </a:t>
            </a:r>
            <a:r>
              <a:rPr lang="en-US" sz="3100" dirty="0">
                <a:latin typeface="Cambria" panose="02040503050406030204" pitchFamily="18" charset="0"/>
              </a:rPr>
              <a:t>Optimize your resources</a:t>
            </a:r>
          </a:p>
        </p:txBody>
      </p:sp>
    </p:spTree>
    <p:extLst>
      <p:ext uri="{BB962C8B-B14F-4D97-AF65-F5344CB8AC3E}">
        <p14:creationId xmlns:p14="http://schemas.microsoft.com/office/powerpoint/2010/main" val="31011039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0"/>
            <a:ext cx="8686800" cy="1143000"/>
          </a:xfrm>
        </p:spPr>
        <p:txBody>
          <a:bodyPr numCol="1">
            <a:normAutofit/>
          </a:bodyPr>
          <a:lstStyle/>
          <a:p>
            <a:r>
              <a:rPr lang="en-US" dirty="0"/>
              <a:t>What was the </a:t>
            </a:r>
            <a:r>
              <a:rPr lang="en-US" b="1" dirty="0"/>
              <a:t>service change</a:t>
            </a:r>
            <a:r>
              <a:rPr lang="en-US" dirty="0"/>
              <a:t>?</a:t>
            </a:r>
            <a:endParaRPr lang="en-US" sz="1300" dirty="0"/>
          </a:p>
        </p:txBody>
      </p:sp>
      <p:sp>
        <p:nvSpPr>
          <p:cNvPr id="5" name="TextBox 4"/>
          <p:cNvSpPr txBox="1"/>
          <p:nvPr/>
        </p:nvSpPr>
        <p:spPr>
          <a:xfrm>
            <a:off x="228600" y="5702594"/>
            <a:ext cx="8686800" cy="615553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3400" dirty="0">
                <a:solidFill>
                  <a:srgbClr val="326D89"/>
                </a:solidFill>
              </a:rPr>
              <a:t>Service Change = </a:t>
            </a:r>
            <a:r>
              <a:rPr lang="en-US" sz="3400" b="1" dirty="0">
                <a:solidFill>
                  <a:srgbClr val="6DBCE2"/>
                </a:solidFill>
              </a:rPr>
              <a:t>Small</a:t>
            </a:r>
            <a:r>
              <a:rPr lang="en-US" sz="3400" dirty="0">
                <a:solidFill>
                  <a:srgbClr val="326D89"/>
                </a:solidFill>
              </a:rPr>
              <a:t> Business Process Change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591340" y="1295400"/>
            <a:ext cx="2748573" cy="861774"/>
          </a:xfrm>
          <a:prstGeom prst="rect">
            <a:avLst/>
          </a:prstGeom>
          <a:noFill/>
        </p:spPr>
        <p:txBody>
          <a:bodyPr wrap="none" numCol="1" rtlCol="0">
            <a:spAutoFit/>
          </a:bodyPr>
          <a:lstStyle/>
          <a:p>
            <a:r>
              <a:rPr lang="en-US" sz="5000" dirty="0">
                <a:solidFill>
                  <a:srgbClr val="6DBCE2"/>
                </a:solidFill>
                <a:sym typeface="Wingdings 2" panose="05020102010507070707" pitchFamily="18" charset="2"/>
              </a:rPr>
              <a:t>  To This</a:t>
            </a:r>
            <a:endParaRPr lang="en-US" sz="5000" dirty="0">
              <a:solidFill>
                <a:srgbClr val="6DBCE2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524000" y="1295400"/>
            <a:ext cx="3614836" cy="861774"/>
          </a:xfrm>
          <a:prstGeom prst="rect">
            <a:avLst/>
          </a:prstGeom>
          <a:noFill/>
        </p:spPr>
        <p:txBody>
          <a:bodyPr wrap="none" numCol="1" rtlCol="0">
            <a:spAutoFit/>
          </a:bodyPr>
          <a:lstStyle/>
          <a:p>
            <a:r>
              <a:rPr lang="en-US" sz="5000" dirty="0">
                <a:solidFill>
                  <a:srgbClr val="6DBCE2"/>
                </a:solidFill>
                <a:sym typeface="Wingdings 2" panose="05020102010507070707" pitchFamily="18" charset="2"/>
              </a:rPr>
              <a:t>  From that</a:t>
            </a:r>
            <a:endParaRPr lang="en-US" sz="5000" dirty="0">
              <a:solidFill>
                <a:srgbClr val="6DBCE2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383167" y="2264388"/>
            <a:ext cx="1465786" cy="400110"/>
          </a:xfrm>
          <a:prstGeom prst="rect">
            <a:avLst/>
          </a:prstGeom>
        </p:spPr>
        <p:txBody>
          <a:bodyPr wrap="none" numCol="1">
            <a:spAutoFit/>
          </a:bodyPr>
          <a:lstStyle/>
          <a:p>
            <a:r>
              <a:rPr lang="en-US" sz="2000" dirty="0">
                <a:solidFill>
                  <a:srgbClr val="326D89"/>
                </a:solidFill>
              </a:rPr>
              <a:t>Random List</a:t>
            </a:r>
            <a:endParaRPr lang="en-US" sz="2000" dirty="0"/>
          </a:p>
        </p:txBody>
      </p:sp>
      <p:sp>
        <p:nvSpPr>
          <p:cNvPr id="8" name="Rectangle 7"/>
          <p:cNvSpPr/>
          <p:nvPr/>
        </p:nvSpPr>
        <p:spPr>
          <a:xfrm>
            <a:off x="5952718" y="2272578"/>
            <a:ext cx="1663597" cy="400110"/>
          </a:xfrm>
          <a:prstGeom prst="rect">
            <a:avLst/>
          </a:prstGeom>
        </p:spPr>
        <p:txBody>
          <a:bodyPr wrap="none" numCol="1">
            <a:spAutoFit/>
          </a:bodyPr>
          <a:lstStyle/>
          <a:p>
            <a:r>
              <a:rPr lang="en-US" sz="2000" dirty="0">
                <a:solidFill>
                  <a:srgbClr val="326D89"/>
                </a:solidFill>
              </a:rPr>
              <a:t>Prioritized List</a:t>
            </a:r>
          </a:p>
        </p:txBody>
      </p:sp>
      <p:sp>
        <p:nvSpPr>
          <p:cNvPr id="9" name="Rectangle 8"/>
          <p:cNvSpPr/>
          <p:nvPr/>
        </p:nvSpPr>
        <p:spPr>
          <a:xfrm>
            <a:off x="2383167" y="2938394"/>
            <a:ext cx="2629053" cy="400110"/>
          </a:xfrm>
          <a:prstGeom prst="rect">
            <a:avLst/>
          </a:prstGeom>
        </p:spPr>
        <p:txBody>
          <a:bodyPr wrap="none" numCol="1">
            <a:spAutoFit/>
          </a:bodyPr>
          <a:lstStyle/>
          <a:p>
            <a:r>
              <a:rPr lang="en-US" sz="2000" dirty="0">
                <a:solidFill>
                  <a:srgbClr val="326D89"/>
                </a:solidFill>
              </a:rPr>
              <a:t>Staff evaluates all cases</a:t>
            </a:r>
            <a:endParaRPr lang="en-US" sz="2000" dirty="0"/>
          </a:p>
        </p:txBody>
      </p:sp>
      <p:sp>
        <p:nvSpPr>
          <p:cNvPr id="10" name="Rectangle 9"/>
          <p:cNvSpPr/>
          <p:nvPr/>
        </p:nvSpPr>
        <p:spPr>
          <a:xfrm>
            <a:off x="5952718" y="2915430"/>
            <a:ext cx="2802755" cy="400110"/>
          </a:xfrm>
          <a:prstGeom prst="rect">
            <a:avLst/>
          </a:prstGeom>
        </p:spPr>
        <p:txBody>
          <a:bodyPr wrap="none" numCol="1">
            <a:spAutoFit/>
          </a:bodyPr>
          <a:lstStyle/>
          <a:p>
            <a:r>
              <a:rPr lang="en-US" sz="2000" dirty="0">
                <a:solidFill>
                  <a:srgbClr val="326D89"/>
                </a:solidFill>
              </a:rPr>
              <a:t>Tool evaluates easy cases</a:t>
            </a:r>
            <a:endParaRPr lang="en-US" sz="2000" dirty="0"/>
          </a:p>
        </p:txBody>
      </p:sp>
      <p:sp>
        <p:nvSpPr>
          <p:cNvPr id="11" name="Rectangle 10"/>
          <p:cNvSpPr/>
          <p:nvPr/>
        </p:nvSpPr>
        <p:spPr>
          <a:xfrm>
            <a:off x="5952718" y="3606706"/>
            <a:ext cx="3018262" cy="400110"/>
          </a:xfrm>
          <a:prstGeom prst="rect">
            <a:avLst/>
          </a:prstGeom>
        </p:spPr>
        <p:txBody>
          <a:bodyPr wrap="none" numCol="1">
            <a:spAutoFit/>
          </a:bodyPr>
          <a:lstStyle/>
          <a:p>
            <a:r>
              <a:rPr lang="en-US" sz="2000" dirty="0">
                <a:solidFill>
                  <a:srgbClr val="326D89"/>
                </a:solidFill>
              </a:rPr>
              <a:t>Focus on this set of officers</a:t>
            </a:r>
            <a:endParaRPr lang="en-US" sz="2000" dirty="0"/>
          </a:p>
        </p:txBody>
      </p:sp>
      <p:sp>
        <p:nvSpPr>
          <p:cNvPr id="12" name="Rectangle 11"/>
          <p:cNvSpPr/>
          <p:nvPr/>
        </p:nvSpPr>
        <p:spPr>
          <a:xfrm>
            <a:off x="2383167" y="3606706"/>
            <a:ext cx="3065583" cy="400110"/>
          </a:xfrm>
          <a:prstGeom prst="rect">
            <a:avLst/>
          </a:prstGeom>
        </p:spPr>
        <p:txBody>
          <a:bodyPr wrap="none" numCol="1">
            <a:spAutoFit/>
          </a:bodyPr>
          <a:lstStyle/>
          <a:p>
            <a:r>
              <a:rPr lang="en-US" sz="2000" dirty="0">
                <a:solidFill>
                  <a:srgbClr val="326D89"/>
                </a:solidFill>
              </a:rPr>
              <a:t>Focus on that set of officers</a:t>
            </a:r>
            <a:endParaRPr lang="en-US" sz="2000" dirty="0"/>
          </a:p>
        </p:txBody>
      </p:sp>
      <p:sp>
        <p:nvSpPr>
          <p:cNvPr id="13" name="Rectangle 12"/>
          <p:cNvSpPr/>
          <p:nvPr/>
        </p:nvSpPr>
        <p:spPr>
          <a:xfrm>
            <a:off x="2383167" y="4275018"/>
            <a:ext cx="2176878" cy="400110"/>
          </a:xfrm>
          <a:prstGeom prst="rect">
            <a:avLst/>
          </a:prstGeom>
        </p:spPr>
        <p:txBody>
          <a:bodyPr wrap="none" numCol="1">
            <a:spAutoFit/>
          </a:bodyPr>
          <a:lstStyle/>
          <a:p>
            <a:r>
              <a:rPr lang="en-US" sz="2000" dirty="0">
                <a:solidFill>
                  <a:srgbClr val="326D89"/>
                </a:solidFill>
              </a:rPr>
              <a:t>Send Original Form</a:t>
            </a:r>
            <a:endParaRPr lang="en-US" sz="2000" dirty="0"/>
          </a:p>
        </p:txBody>
      </p:sp>
      <p:sp>
        <p:nvSpPr>
          <p:cNvPr id="14" name="Rectangle 13"/>
          <p:cNvSpPr/>
          <p:nvPr/>
        </p:nvSpPr>
        <p:spPr>
          <a:xfrm>
            <a:off x="5952718" y="4275018"/>
            <a:ext cx="1763368" cy="400110"/>
          </a:xfrm>
          <a:prstGeom prst="rect">
            <a:avLst/>
          </a:prstGeom>
        </p:spPr>
        <p:txBody>
          <a:bodyPr wrap="none" numCol="1">
            <a:spAutoFit/>
          </a:bodyPr>
          <a:lstStyle/>
          <a:p>
            <a:r>
              <a:rPr lang="en-US" sz="2000" dirty="0">
                <a:solidFill>
                  <a:srgbClr val="326D89"/>
                </a:solidFill>
              </a:rPr>
              <a:t>Send new form</a:t>
            </a:r>
            <a:endParaRPr lang="en-US" sz="2000" dirty="0"/>
          </a:p>
        </p:txBody>
      </p:sp>
      <p:sp>
        <p:nvSpPr>
          <p:cNvPr id="15" name="Rectangle 14"/>
          <p:cNvSpPr/>
          <p:nvPr/>
        </p:nvSpPr>
        <p:spPr>
          <a:xfrm>
            <a:off x="2383167" y="4942286"/>
            <a:ext cx="3025828" cy="400110"/>
          </a:xfrm>
          <a:prstGeom prst="rect">
            <a:avLst/>
          </a:prstGeom>
        </p:spPr>
        <p:txBody>
          <a:bodyPr wrap="none" numCol="1">
            <a:spAutoFit/>
          </a:bodyPr>
          <a:lstStyle/>
          <a:p>
            <a:r>
              <a:rPr lang="en-US" sz="2000" dirty="0">
                <a:solidFill>
                  <a:srgbClr val="326D89"/>
                </a:solidFill>
              </a:rPr>
              <a:t>Arrive at location X too late</a:t>
            </a:r>
            <a:endParaRPr lang="en-US" sz="2000" dirty="0"/>
          </a:p>
        </p:txBody>
      </p:sp>
      <p:sp>
        <p:nvSpPr>
          <p:cNvPr id="16" name="Rectangle 15"/>
          <p:cNvSpPr/>
          <p:nvPr/>
        </p:nvSpPr>
        <p:spPr>
          <a:xfrm>
            <a:off x="5952718" y="4942286"/>
            <a:ext cx="2738507" cy="400110"/>
          </a:xfrm>
          <a:prstGeom prst="rect">
            <a:avLst/>
          </a:prstGeom>
        </p:spPr>
        <p:txBody>
          <a:bodyPr wrap="none" numCol="1">
            <a:spAutoFit/>
          </a:bodyPr>
          <a:lstStyle/>
          <a:p>
            <a:r>
              <a:rPr lang="en-US" sz="2000" dirty="0">
                <a:solidFill>
                  <a:srgbClr val="326D89"/>
                </a:solidFill>
              </a:rPr>
              <a:t>Arrive at location X early</a:t>
            </a:r>
            <a:endParaRPr lang="en-US" sz="2000" dirty="0"/>
          </a:p>
        </p:txBody>
      </p:sp>
      <p:sp>
        <p:nvSpPr>
          <p:cNvPr id="17" name="Rectangle 16"/>
          <p:cNvSpPr/>
          <p:nvPr/>
        </p:nvSpPr>
        <p:spPr>
          <a:xfrm>
            <a:off x="201752" y="2938394"/>
            <a:ext cx="799450" cy="400110"/>
          </a:xfrm>
          <a:prstGeom prst="rect">
            <a:avLst/>
          </a:prstGeom>
        </p:spPr>
        <p:txBody>
          <a:bodyPr wrap="none" numCol="1">
            <a:spAutoFit/>
          </a:bodyPr>
          <a:lstStyle/>
          <a:p>
            <a:r>
              <a:rPr lang="en-US" sz="2000" dirty="0">
                <a:solidFill>
                  <a:srgbClr val="326D89"/>
                </a:solidFill>
              </a:rPr>
              <a:t>Blight</a:t>
            </a:r>
          </a:p>
        </p:txBody>
      </p:sp>
      <p:sp>
        <p:nvSpPr>
          <p:cNvPr id="18" name="Rectangle 17"/>
          <p:cNvSpPr/>
          <p:nvPr/>
        </p:nvSpPr>
        <p:spPr>
          <a:xfrm>
            <a:off x="201752" y="2273149"/>
            <a:ext cx="1387239" cy="400110"/>
          </a:xfrm>
          <a:prstGeom prst="rect">
            <a:avLst/>
          </a:prstGeom>
        </p:spPr>
        <p:txBody>
          <a:bodyPr wrap="none" numCol="1">
            <a:spAutoFit/>
          </a:bodyPr>
          <a:lstStyle/>
          <a:p>
            <a:r>
              <a:rPr lang="en-US" sz="2000" dirty="0">
                <a:solidFill>
                  <a:srgbClr val="326D89"/>
                </a:solidFill>
              </a:rPr>
              <a:t>Fire Alarms</a:t>
            </a:r>
          </a:p>
        </p:txBody>
      </p:sp>
      <p:sp>
        <p:nvSpPr>
          <p:cNvPr id="19" name="Rectangle 18"/>
          <p:cNvSpPr/>
          <p:nvPr/>
        </p:nvSpPr>
        <p:spPr>
          <a:xfrm>
            <a:off x="201752" y="4284976"/>
            <a:ext cx="1239442" cy="400110"/>
          </a:xfrm>
          <a:prstGeom prst="rect">
            <a:avLst/>
          </a:prstGeom>
        </p:spPr>
        <p:txBody>
          <a:bodyPr wrap="none" numCol="1">
            <a:spAutoFit/>
          </a:bodyPr>
          <a:lstStyle/>
          <a:p>
            <a:r>
              <a:rPr lang="en-US" sz="2000" dirty="0">
                <a:solidFill>
                  <a:srgbClr val="326D89"/>
                </a:solidFill>
              </a:rPr>
              <a:t>Summons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01752" y="3611469"/>
            <a:ext cx="1667572" cy="400110"/>
          </a:xfrm>
          <a:prstGeom prst="rect">
            <a:avLst/>
          </a:prstGeom>
        </p:spPr>
        <p:txBody>
          <a:bodyPr wrap="none" numCol="1">
            <a:spAutoFit/>
          </a:bodyPr>
          <a:lstStyle/>
          <a:p>
            <a:r>
              <a:rPr lang="en-US" sz="2000" dirty="0">
                <a:solidFill>
                  <a:srgbClr val="326D89"/>
                </a:solidFill>
              </a:rPr>
              <a:t>Early Warning</a:t>
            </a:r>
          </a:p>
        </p:txBody>
      </p:sp>
      <p:sp>
        <p:nvSpPr>
          <p:cNvPr id="21" name="Rectangle 20"/>
          <p:cNvSpPr/>
          <p:nvPr/>
        </p:nvSpPr>
        <p:spPr>
          <a:xfrm>
            <a:off x="201752" y="4921012"/>
            <a:ext cx="971035" cy="400110"/>
          </a:xfrm>
          <a:prstGeom prst="rect">
            <a:avLst/>
          </a:prstGeom>
        </p:spPr>
        <p:txBody>
          <a:bodyPr wrap="none" numCol="1">
            <a:spAutoFit/>
          </a:bodyPr>
          <a:lstStyle/>
          <a:p>
            <a:r>
              <a:rPr lang="en-US" sz="2000" dirty="0">
                <a:solidFill>
                  <a:srgbClr val="326D89"/>
                </a:solidFill>
              </a:rPr>
              <a:t>Control</a:t>
            </a:r>
          </a:p>
        </p:txBody>
      </p:sp>
    </p:spTree>
    <p:extLst>
      <p:ext uri="{BB962C8B-B14F-4D97-AF65-F5344CB8AC3E}">
        <p14:creationId xmlns:p14="http://schemas.microsoft.com/office/powerpoint/2010/main" val="110113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4" grpId="0"/>
      <p:bldP spid="6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/>
          <p:cNvSpPr/>
          <p:nvPr/>
        </p:nvSpPr>
        <p:spPr>
          <a:xfrm>
            <a:off x="5582852" y="973678"/>
            <a:ext cx="3332548" cy="22114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228600" y="3286287"/>
            <a:ext cx="5219835" cy="10515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228600" y="4434840"/>
            <a:ext cx="5219835" cy="10515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228600" y="5593299"/>
            <a:ext cx="5219835" cy="10515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228600" y="2133600"/>
            <a:ext cx="5219835" cy="10515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228600" y="982543"/>
            <a:ext cx="5219835" cy="10515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228600" y="0"/>
            <a:ext cx="8751277" cy="1150087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 fontScale="975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326D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500" b="1" dirty="0"/>
              <a:t>Summary: </a:t>
            </a:r>
            <a:r>
              <a:rPr lang="en-US" sz="3100" dirty="0">
                <a:latin typeface="Cambria" panose="02040503050406030204" pitchFamily="18" charset="0"/>
              </a:rPr>
              <a:t>The five </a:t>
            </a:r>
            <a:r>
              <a:rPr lang="en-US" sz="3100">
                <a:latin typeface="Cambria" panose="02040503050406030204" pitchFamily="18" charset="0"/>
              </a:rPr>
              <a:t>project types</a:t>
            </a:r>
            <a:endParaRPr lang="en-US" sz="3100" dirty="0">
              <a:latin typeface="Cambria" panose="020405030504060302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7800" y="1264294"/>
            <a:ext cx="4114800" cy="457200"/>
          </a:xfrm>
        </p:spPr>
        <p:txBody>
          <a:bodyPr numCol="1"/>
          <a:lstStyle/>
          <a:p>
            <a:pPr marL="0" indent="0">
              <a:buNone/>
            </a:pPr>
            <a:r>
              <a:rPr lang="en-US" sz="2400" dirty="0"/>
              <a:t>Find the needle in the haystack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131" y="1082364"/>
            <a:ext cx="982252" cy="82263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111" y="2301479"/>
            <a:ext cx="260292" cy="71580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707" y="3566237"/>
            <a:ext cx="893928" cy="49166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276" y="4597870"/>
            <a:ext cx="573963" cy="72550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279"/>
          <a:stretch/>
        </p:blipFill>
        <p:spPr>
          <a:xfrm>
            <a:off x="501514" y="5796087"/>
            <a:ext cx="641486" cy="645984"/>
          </a:xfrm>
          <a:prstGeom prst="rect">
            <a:avLst/>
          </a:prstGeom>
        </p:spPr>
      </p:pic>
      <p:sp>
        <p:nvSpPr>
          <p:cNvPr id="11" name="Content Placeholder 2"/>
          <p:cNvSpPr txBox="1">
            <a:spLocks/>
          </p:cNvSpPr>
          <p:nvPr/>
        </p:nvSpPr>
        <p:spPr>
          <a:xfrm>
            <a:off x="1447800" y="2430780"/>
            <a:ext cx="4114800" cy="45720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rgbClr val="326D89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rgbClr val="326D89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326D89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rgbClr val="326D89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rgbClr val="326D89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dirty="0"/>
              <a:t>Prioritize your backlog</a:t>
            </a:r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447800" y="3604249"/>
            <a:ext cx="4114800" cy="415636"/>
          </a:xfrm>
          <a:prstGeom prst="rect">
            <a:avLst/>
          </a:prstGeom>
        </p:spPr>
        <p:txBody>
          <a:bodyPr vert="horz" lIns="91440" tIns="45720" rIns="91440" bIns="45720" numCol="1" rtlCol="0"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rgbClr val="326D89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rgbClr val="326D89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326D89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rgbClr val="326D89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rgbClr val="326D89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dirty="0"/>
              <a:t>Flag “stuff” early</a:t>
            </a:r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1447800" y="4732020"/>
            <a:ext cx="4114800" cy="45720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rgbClr val="326D89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rgbClr val="326D89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326D89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rgbClr val="326D89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rgbClr val="326D89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dirty="0"/>
              <a:t>A/B test something</a:t>
            </a:r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447800" y="5880359"/>
            <a:ext cx="4114800" cy="477441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rgbClr val="326D89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rgbClr val="326D89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326D89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rgbClr val="326D89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rgbClr val="326D89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dirty="0"/>
              <a:t>Optimize your resources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6164" y="1649020"/>
            <a:ext cx="1157207" cy="96916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279"/>
          <a:stretch/>
        </p:blipFill>
        <p:spPr>
          <a:xfrm>
            <a:off x="6172200" y="1231510"/>
            <a:ext cx="681149" cy="685927"/>
          </a:xfrm>
          <a:prstGeom prst="rect">
            <a:avLst/>
          </a:prstGeom>
        </p:spPr>
      </p:pic>
      <p:sp>
        <p:nvSpPr>
          <p:cNvPr id="17" name="Content Placeholder 2"/>
          <p:cNvSpPr txBox="1">
            <a:spLocks/>
          </p:cNvSpPr>
          <p:nvPr/>
        </p:nvSpPr>
        <p:spPr>
          <a:xfrm>
            <a:off x="5988478" y="2560081"/>
            <a:ext cx="2545922" cy="45720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rgbClr val="326D89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rgbClr val="326D89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326D89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rgbClr val="326D89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rgbClr val="326D89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dirty="0"/>
              <a:t>Some combination</a:t>
            </a: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0" y="1168607"/>
            <a:ext cx="319398" cy="878341"/>
          </a:xfrm>
          <a:prstGeom prst="rect">
            <a:avLst/>
          </a:prstGeom>
        </p:spPr>
      </p:pic>
      <p:sp>
        <p:nvSpPr>
          <p:cNvPr id="28" name="Rectangle 27"/>
          <p:cNvSpPr/>
          <p:nvPr/>
        </p:nvSpPr>
        <p:spPr>
          <a:xfrm>
            <a:off x="5562600" y="3299366"/>
            <a:ext cx="3332548" cy="334549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numCol="1" rtlCol="0" anchor="ctr"/>
          <a:lstStyle/>
          <a:p>
            <a:pPr algn="ctr"/>
            <a:endParaRPr lang="en-US" dirty="0"/>
          </a:p>
        </p:txBody>
      </p:sp>
      <p:sp>
        <p:nvSpPr>
          <p:cNvPr id="29" name="Content Placeholder 2"/>
          <p:cNvSpPr txBox="1">
            <a:spLocks/>
          </p:cNvSpPr>
          <p:nvPr/>
        </p:nvSpPr>
        <p:spPr>
          <a:xfrm>
            <a:off x="5968226" y="5943600"/>
            <a:ext cx="2545922" cy="45720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rgbClr val="326D89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rgbClr val="326D89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326D89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rgbClr val="326D89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rgbClr val="326D89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dirty="0"/>
              <a:t>Something else…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3072" y="3734796"/>
            <a:ext cx="1751604" cy="1751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306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17" grpId="0"/>
      <p:bldP spid="28" grpId="0" animBg="1"/>
      <p:bldP spid="29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DBC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85800"/>
            <a:ext cx="8229600" cy="5440363"/>
          </a:xfrm>
        </p:spPr>
        <p:txBody>
          <a:bodyPr numCol="1" anchor="ctr">
            <a:normAutofit/>
          </a:bodyPr>
          <a:lstStyle/>
          <a:p>
            <a:pPr marL="0" lvl="0" indent="0" algn="ctr">
              <a:spcBef>
                <a:spcPts val="0"/>
              </a:spcBef>
              <a:buClr>
                <a:srgbClr val="FFFFFF"/>
              </a:buClr>
              <a:buSzPct val="25000"/>
              <a:buNone/>
            </a:pPr>
            <a:r>
              <a:rPr lang="en-US" sz="5400" dirty="0" err="1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rPr>
              <a:t>DataScienceSF</a:t>
            </a:r>
            <a:endParaRPr lang="en-US" sz="5400" dirty="0">
              <a:solidFill>
                <a:srgbClr val="FFFFFF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lvl="0" indent="0" algn="ctr">
              <a:spcBef>
                <a:spcPts val="1080"/>
              </a:spcBef>
              <a:buClr>
                <a:srgbClr val="FFFFFF"/>
              </a:buClr>
              <a:buSzPct val="25000"/>
              <a:buNone/>
            </a:pPr>
            <a:r>
              <a:rPr lang="en-US" sz="5400" dirty="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rPr>
              <a:t>Cohort 1</a:t>
            </a:r>
          </a:p>
        </p:txBody>
      </p:sp>
    </p:spTree>
    <p:extLst>
      <p:ext uri="{BB962C8B-B14F-4D97-AF65-F5344CB8AC3E}">
        <p14:creationId xmlns:p14="http://schemas.microsoft.com/office/powerpoint/2010/main" val="72693324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Shape 447"/>
          <p:cNvSpPr txBox="1"/>
          <p:nvPr/>
        </p:nvSpPr>
        <p:spPr>
          <a:xfrm>
            <a:off x="228600" y="0"/>
            <a:ext cx="8751300" cy="1150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326D89"/>
              </a:buClr>
              <a:buSzPct val="25000"/>
              <a:buFont typeface="Calibri"/>
              <a:buNone/>
            </a:pPr>
            <a:r>
              <a:rPr lang="en-US" sz="4387" b="1" i="0" u="none" strike="noStrike" cap="none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ASR: </a:t>
            </a:r>
            <a:r>
              <a:rPr lang="en-US" sz="3022" b="0" i="0" u="none" strike="noStrike" cap="none">
                <a:solidFill>
                  <a:srgbClr val="326D89"/>
                </a:solidFill>
                <a:latin typeface="Cambria"/>
                <a:ea typeface="Cambria"/>
                <a:cs typeface="Cambria"/>
                <a:sym typeface="Cambria"/>
              </a:rPr>
              <a:t>Increase property tax revenues</a:t>
            </a:r>
          </a:p>
        </p:txBody>
      </p:sp>
      <p:pic>
        <p:nvPicPr>
          <p:cNvPr id="448" name="Shape 44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2789" y="1066800"/>
            <a:ext cx="456743" cy="456743"/>
          </a:xfrm>
          <a:prstGeom prst="rect">
            <a:avLst/>
          </a:prstGeom>
          <a:noFill/>
          <a:ln>
            <a:noFill/>
          </a:ln>
        </p:spPr>
      </p:pic>
      <p:sp>
        <p:nvSpPr>
          <p:cNvPr id="449" name="Shape 449"/>
          <p:cNvSpPr txBox="1"/>
          <p:nvPr/>
        </p:nvSpPr>
        <p:spPr>
          <a:xfrm>
            <a:off x="835744" y="1126123"/>
            <a:ext cx="1371600" cy="338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600" b="1" i="0" u="none" strike="noStrike" cap="none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Service Issue</a:t>
            </a:r>
          </a:p>
        </p:txBody>
      </p:sp>
      <p:pic>
        <p:nvPicPr>
          <p:cNvPr id="450" name="Shape 45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72789" y="2590800"/>
            <a:ext cx="456819" cy="456819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Shape 451"/>
          <p:cNvSpPr txBox="1"/>
          <p:nvPr/>
        </p:nvSpPr>
        <p:spPr>
          <a:xfrm>
            <a:off x="830964" y="2650123"/>
            <a:ext cx="1266000" cy="338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600" b="1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Data Science</a:t>
            </a:r>
          </a:p>
        </p:txBody>
      </p:sp>
      <p:pic>
        <p:nvPicPr>
          <p:cNvPr id="452" name="Shape 45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72789" y="3886200"/>
            <a:ext cx="456819" cy="456819"/>
          </a:xfrm>
          <a:prstGeom prst="rect">
            <a:avLst/>
          </a:prstGeom>
          <a:noFill/>
          <a:ln>
            <a:noFill/>
          </a:ln>
        </p:spPr>
      </p:pic>
      <p:sp>
        <p:nvSpPr>
          <p:cNvPr id="453" name="Shape 453"/>
          <p:cNvSpPr txBox="1"/>
          <p:nvPr/>
        </p:nvSpPr>
        <p:spPr>
          <a:xfrm>
            <a:off x="812904" y="3945523"/>
            <a:ext cx="1473000" cy="338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600" b="1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Service Change</a:t>
            </a:r>
          </a:p>
        </p:txBody>
      </p:sp>
      <p:pic>
        <p:nvPicPr>
          <p:cNvPr id="454" name="Shape 454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67034" y="5446677"/>
            <a:ext cx="456819" cy="456819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Shape 455"/>
          <p:cNvSpPr txBox="1"/>
          <p:nvPr/>
        </p:nvSpPr>
        <p:spPr>
          <a:xfrm>
            <a:off x="806845" y="5506000"/>
            <a:ext cx="1371600" cy="338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600" b="1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Result</a:t>
            </a:r>
          </a:p>
        </p:txBody>
      </p:sp>
      <p:sp>
        <p:nvSpPr>
          <p:cNvPr id="456" name="Shape 456"/>
          <p:cNvSpPr/>
          <p:nvPr/>
        </p:nvSpPr>
        <p:spPr>
          <a:xfrm>
            <a:off x="367034" y="6026700"/>
            <a:ext cx="4890900" cy="6027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600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Expected: Increased revenue and time to revenue, reduced backlog, and more consistency in assessments</a:t>
            </a:r>
          </a:p>
        </p:txBody>
      </p:sp>
      <p:sp>
        <p:nvSpPr>
          <p:cNvPr id="457" name="Shape 457"/>
          <p:cNvSpPr/>
          <p:nvPr/>
        </p:nvSpPr>
        <p:spPr>
          <a:xfrm>
            <a:off x="372786" y="1607100"/>
            <a:ext cx="4884900" cy="8244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600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When a property sells in SF, we either accept the sales price or modify it to collect property taxes. So which sales should you accept and which should you dig into?</a:t>
            </a:r>
          </a:p>
        </p:txBody>
      </p:sp>
      <p:sp>
        <p:nvSpPr>
          <p:cNvPr id="458" name="Shape 458"/>
          <p:cNvSpPr/>
          <p:nvPr/>
        </p:nvSpPr>
        <p:spPr>
          <a:xfrm>
            <a:off x="372787" y="3124200"/>
            <a:ext cx="4884900" cy="6027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600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Our regression model identifies which sale prices are unusual for the location, time and property details</a:t>
            </a:r>
          </a:p>
        </p:txBody>
      </p:sp>
      <p:sp>
        <p:nvSpPr>
          <p:cNvPr id="459" name="Shape 459"/>
          <p:cNvSpPr/>
          <p:nvPr/>
        </p:nvSpPr>
        <p:spPr>
          <a:xfrm>
            <a:off x="372787" y="4419599"/>
            <a:ext cx="4884900" cy="8448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600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The model splits properties into two lists: normal sale prices to enroll directly in tax collection and outlier sales for manual review by appraisers</a:t>
            </a:r>
          </a:p>
        </p:txBody>
      </p:sp>
      <p:pic>
        <p:nvPicPr>
          <p:cNvPr id="460" name="Shape 460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6581396" y="5195400"/>
            <a:ext cx="294386" cy="392419"/>
          </a:xfrm>
          <a:prstGeom prst="rect">
            <a:avLst/>
          </a:prstGeom>
          <a:noFill/>
          <a:ln>
            <a:noFill/>
          </a:ln>
        </p:spPr>
      </p:pic>
      <p:pic>
        <p:nvPicPr>
          <p:cNvPr id="461" name="Shape 461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7582462" y="5198849"/>
            <a:ext cx="294386" cy="392419"/>
          </a:xfrm>
          <a:prstGeom prst="rect">
            <a:avLst/>
          </a:prstGeom>
          <a:noFill/>
          <a:ln>
            <a:noFill/>
          </a:ln>
        </p:spPr>
      </p:pic>
      <p:pic>
        <p:nvPicPr>
          <p:cNvPr id="462" name="Shape 462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7066436" y="4892126"/>
            <a:ext cx="329445" cy="903558"/>
          </a:xfrm>
          <a:prstGeom prst="rect">
            <a:avLst/>
          </a:prstGeom>
          <a:noFill/>
          <a:ln>
            <a:noFill/>
          </a:ln>
        </p:spPr>
      </p:pic>
      <p:pic>
        <p:nvPicPr>
          <p:cNvPr id="463" name="Shape 463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8063485" y="4892126"/>
            <a:ext cx="329445" cy="903558"/>
          </a:xfrm>
          <a:prstGeom prst="rect">
            <a:avLst/>
          </a:prstGeom>
          <a:noFill/>
          <a:ln>
            <a:noFill/>
          </a:ln>
        </p:spPr>
      </p:pic>
      <p:pic>
        <p:nvPicPr>
          <p:cNvPr id="464" name="Shape 464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6096000" y="4892126"/>
            <a:ext cx="329444" cy="903558"/>
          </a:xfrm>
          <a:prstGeom prst="rect">
            <a:avLst/>
          </a:prstGeom>
          <a:noFill/>
          <a:ln>
            <a:noFill/>
          </a:ln>
        </p:spPr>
      </p:pic>
      <p:sp>
        <p:nvSpPr>
          <p:cNvPr id="465" name="Shape 465"/>
          <p:cNvSpPr txBox="1"/>
          <p:nvPr/>
        </p:nvSpPr>
        <p:spPr>
          <a:xfrm>
            <a:off x="5629510" y="5903877"/>
            <a:ext cx="32034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rgbClr val="326D89"/>
              </a:buClr>
              <a:buSzPct val="25000"/>
              <a:buFont typeface="Arial"/>
              <a:buNone/>
            </a:pPr>
            <a:r>
              <a:rPr lang="en-US" sz="2400" b="0" u="none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Prioritize your backlog</a:t>
            </a:r>
          </a:p>
        </p:txBody>
      </p:sp>
      <p:pic>
        <p:nvPicPr>
          <p:cNvPr id="466" name="Shape 466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5460675" y="1607100"/>
            <a:ext cx="3372224" cy="2249310"/>
          </a:xfrm>
          <a:prstGeom prst="rect">
            <a:avLst/>
          </a:prstGeom>
          <a:noFill/>
          <a:ln>
            <a:noFill/>
          </a:ln>
        </p:spPr>
      </p:pic>
      <p:sp>
        <p:nvSpPr>
          <p:cNvPr id="467" name="Shape 467"/>
          <p:cNvSpPr txBox="1"/>
          <p:nvPr/>
        </p:nvSpPr>
        <p:spPr>
          <a:xfrm>
            <a:off x="6986700" y="3869325"/>
            <a:ext cx="1846200" cy="159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r" rtl="0">
              <a:spcBef>
                <a:spcPts val="0"/>
              </a:spcBef>
              <a:buNone/>
            </a:pPr>
            <a:r>
              <a:rPr lang="en-US" sz="800">
                <a:solidFill>
                  <a:srgbClr val="999999"/>
                </a:solidFill>
                <a:latin typeface="Droid Sans"/>
                <a:ea typeface="Droid Sans"/>
                <a:cs typeface="Droid Sans"/>
                <a:sym typeface="Droid Sans"/>
              </a:rPr>
              <a:t>http://www.markersf.com/blog/</a:t>
            </a:r>
          </a:p>
        </p:txBody>
      </p:sp>
    </p:spTree>
    <p:extLst>
      <p:ext uri="{BB962C8B-B14F-4D97-AF65-F5344CB8AC3E}">
        <p14:creationId xmlns:p14="http://schemas.microsoft.com/office/powerpoint/2010/main" val="186788896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3" name="Shape 47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2789" y="1066800"/>
            <a:ext cx="456743" cy="456743"/>
          </a:xfrm>
          <a:prstGeom prst="rect">
            <a:avLst/>
          </a:prstGeom>
          <a:noFill/>
          <a:ln>
            <a:noFill/>
          </a:ln>
        </p:spPr>
      </p:pic>
      <p:sp>
        <p:nvSpPr>
          <p:cNvPr id="474" name="Shape 474"/>
          <p:cNvSpPr txBox="1"/>
          <p:nvPr/>
        </p:nvSpPr>
        <p:spPr>
          <a:xfrm>
            <a:off x="835744" y="1126123"/>
            <a:ext cx="1371600" cy="338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600" b="1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Service Issue</a:t>
            </a:r>
          </a:p>
        </p:txBody>
      </p:sp>
      <p:pic>
        <p:nvPicPr>
          <p:cNvPr id="475" name="Shape 47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72789" y="2590800"/>
            <a:ext cx="456819" cy="456819"/>
          </a:xfrm>
          <a:prstGeom prst="rect">
            <a:avLst/>
          </a:prstGeom>
          <a:noFill/>
          <a:ln>
            <a:noFill/>
          </a:ln>
        </p:spPr>
      </p:pic>
      <p:sp>
        <p:nvSpPr>
          <p:cNvPr id="476" name="Shape 476"/>
          <p:cNvSpPr txBox="1"/>
          <p:nvPr/>
        </p:nvSpPr>
        <p:spPr>
          <a:xfrm>
            <a:off x="830964" y="2650123"/>
            <a:ext cx="1266000" cy="338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600" b="1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Data Science</a:t>
            </a:r>
          </a:p>
        </p:txBody>
      </p:sp>
      <p:pic>
        <p:nvPicPr>
          <p:cNvPr id="477" name="Shape 47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72789" y="3886200"/>
            <a:ext cx="456819" cy="456819"/>
          </a:xfrm>
          <a:prstGeom prst="rect">
            <a:avLst/>
          </a:prstGeom>
          <a:noFill/>
          <a:ln>
            <a:noFill/>
          </a:ln>
        </p:spPr>
      </p:pic>
      <p:sp>
        <p:nvSpPr>
          <p:cNvPr id="478" name="Shape 478"/>
          <p:cNvSpPr txBox="1"/>
          <p:nvPr/>
        </p:nvSpPr>
        <p:spPr>
          <a:xfrm>
            <a:off x="812904" y="3945523"/>
            <a:ext cx="1473000" cy="338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600" b="1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Service Change</a:t>
            </a:r>
          </a:p>
        </p:txBody>
      </p:sp>
      <p:pic>
        <p:nvPicPr>
          <p:cNvPr id="479" name="Shape 479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67034" y="5446677"/>
            <a:ext cx="456819" cy="456819"/>
          </a:xfrm>
          <a:prstGeom prst="rect">
            <a:avLst/>
          </a:prstGeom>
          <a:noFill/>
          <a:ln>
            <a:noFill/>
          </a:ln>
        </p:spPr>
      </p:pic>
      <p:sp>
        <p:nvSpPr>
          <p:cNvPr id="480" name="Shape 480"/>
          <p:cNvSpPr txBox="1"/>
          <p:nvPr/>
        </p:nvSpPr>
        <p:spPr>
          <a:xfrm>
            <a:off x="806845" y="5506000"/>
            <a:ext cx="1371600" cy="338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600" b="1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Result</a:t>
            </a:r>
          </a:p>
        </p:txBody>
      </p:sp>
      <p:sp>
        <p:nvSpPr>
          <p:cNvPr id="481" name="Shape 481"/>
          <p:cNvSpPr/>
          <p:nvPr/>
        </p:nvSpPr>
        <p:spPr>
          <a:xfrm>
            <a:off x="367034" y="6026700"/>
            <a:ext cx="4890900" cy="6027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600" dirty="0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Expected: Targeted eviction prevention that keeps residents in their homes</a:t>
            </a:r>
          </a:p>
        </p:txBody>
      </p:sp>
      <p:sp>
        <p:nvSpPr>
          <p:cNvPr id="482" name="Shape 482"/>
          <p:cNvSpPr/>
          <p:nvPr/>
        </p:nvSpPr>
        <p:spPr>
          <a:xfrm>
            <a:off x="372786" y="1607100"/>
            <a:ext cx="4884900" cy="8244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600" dirty="0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How can we make eviction prevention more proactive by identifying the most problematic eviction notices in real time?</a:t>
            </a:r>
          </a:p>
        </p:txBody>
      </p:sp>
      <p:sp>
        <p:nvSpPr>
          <p:cNvPr id="483" name="Shape 483"/>
          <p:cNvSpPr/>
          <p:nvPr/>
        </p:nvSpPr>
        <p:spPr>
          <a:xfrm>
            <a:off x="372787" y="3124200"/>
            <a:ext cx="4884900" cy="6027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600" dirty="0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An algorithm combines data sources to identify eviction notice filings that are outside the norm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endParaRPr sz="1600" dirty="0">
              <a:solidFill>
                <a:srgbClr val="326D8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4" name="Shape 484"/>
          <p:cNvSpPr/>
          <p:nvPr/>
        </p:nvSpPr>
        <p:spPr>
          <a:xfrm>
            <a:off x="372787" y="4419599"/>
            <a:ext cx="4884900" cy="8448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600" dirty="0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A list of flagged eviction notices is sent to eviction prevention services to proactively review for service outreach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endParaRPr sz="1600" dirty="0">
              <a:solidFill>
                <a:srgbClr val="326D8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5" name="Shape 485"/>
          <p:cNvSpPr txBox="1"/>
          <p:nvPr/>
        </p:nvSpPr>
        <p:spPr>
          <a:xfrm>
            <a:off x="228600" y="0"/>
            <a:ext cx="8751300" cy="1150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326D89"/>
              </a:buClr>
              <a:buSzPct val="25000"/>
              <a:buFont typeface="Calibri"/>
              <a:buNone/>
            </a:pPr>
            <a:r>
              <a:rPr lang="en-US" sz="4387" b="1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Evictions: </a:t>
            </a:r>
            <a:r>
              <a:rPr lang="en-US" sz="3022">
                <a:solidFill>
                  <a:srgbClr val="326D89"/>
                </a:solidFill>
                <a:latin typeface="Cambria"/>
                <a:ea typeface="Cambria"/>
                <a:cs typeface="Cambria"/>
                <a:sym typeface="Cambria"/>
              </a:rPr>
              <a:t>Pro-actively prevent evictions</a:t>
            </a:r>
          </a:p>
        </p:txBody>
      </p:sp>
      <p:pic>
        <p:nvPicPr>
          <p:cNvPr id="486" name="Shape 486" descr="Image result for eviction notice"/>
          <p:cNvPicPr preferRelativeResize="0"/>
          <p:nvPr/>
        </p:nvPicPr>
        <p:blipFill rotWithShape="1">
          <a:blip r:embed="rId7">
            <a:alphaModFix/>
          </a:blip>
          <a:srcRect t="17382" b="11755"/>
          <a:stretch/>
        </p:blipFill>
        <p:spPr>
          <a:xfrm>
            <a:off x="5638800" y="1607100"/>
            <a:ext cx="3059951" cy="220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7" name="Shape 487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7419909" y="5077559"/>
            <a:ext cx="1435718" cy="789104"/>
          </a:xfrm>
          <a:prstGeom prst="rect">
            <a:avLst/>
          </a:prstGeom>
          <a:noFill/>
          <a:ln>
            <a:noFill/>
          </a:ln>
        </p:spPr>
      </p:pic>
      <p:pic>
        <p:nvPicPr>
          <p:cNvPr id="488" name="Shape 488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5800843" y="5044764"/>
            <a:ext cx="981335" cy="822554"/>
          </a:xfrm>
          <a:prstGeom prst="rect">
            <a:avLst/>
          </a:prstGeom>
          <a:noFill/>
          <a:ln>
            <a:noFill/>
          </a:ln>
        </p:spPr>
      </p:pic>
      <p:sp>
        <p:nvSpPr>
          <p:cNvPr id="489" name="Shape 489"/>
          <p:cNvSpPr txBox="1"/>
          <p:nvPr/>
        </p:nvSpPr>
        <p:spPr>
          <a:xfrm>
            <a:off x="5477933" y="5947050"/>
            <a:ext cx="1828800" cy="682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rgbClr val="326D89"/>
              </a:buClr>
              <a:buSzPct val="25000"/>
              <a:buFont typeface="Arial"/>
              <a:buNone/>
            </a:pPr>
            <a:r>
              <a:rPr lang="en-US" sz="2040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Find the needle in the haystack</a:t>
            </a:r>
          </a:p>
        </p:txBody>
      </p:sp>
      <p:sp>
        <p:nvSpPr>
          <p:cNvPr id="490" name="Shape 490"/>
          <p:cNvSpPr txBox="1"/>
          <p:nvPr/>
        </p:nvSpPr>
        <p:spPr>
          <a:xfrm>
            <a:off x="7209924" y="5947050"/>
            <a:ext cx="1828800" cy="682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rgbClr val="326D89"/>
              </a:buClr>
              <a:buSzPct val="25000"/>
              <a:buFont typeface="Arial"/>
              <a:buNone/>
            </a:pPr>
            <a:r>
              <a:rPr lang="en-US" sz="2000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Flag “stuff” early</a:t>
            </a:r>
          </a:p>
        </p:txBody>
      </p:sp>
    </p:spTree>
    <p:extLst>
      <p:ext uri="{BB962C8B-B14F-4D97-AF65-F5344CB8AC3E}">
        <p14:creationId xmlns:p14="http://schemas.microsoft.com/office/powerpoint/2010/main" val="10059316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>
            <a:normAutofit/>
          </a:bodyPr>
          <a:lstStyle/>
          <a:p>
            <a:r>
              <a:rPr lang="en-US" dirty="0"/>
              <a:t>What complements data science?</a:t>
            </a:r>
            <a:endParaRPr lang="en-US" sz="1300" dirty="0"/>
          </a:p>
        </p:txBody>
      </p:sp>
      <p:sp>
        <p:nvSpPr>
          <p:cNvPr id="3" name="Rectangle 2"/>
          <p:cNvSpPr/>
          <p:nvPr/>
        </p:nvSpPr>
        <p:spPr>
          <a:xfrm>
            <a:off x="171450" y="773668"/>
            <a:ext cx="2991075" cy="369332"/>
          </a:xfrm>
          <a:prstGeom prst="rect">
            <a:avLst/>
          </a:prstGeom>
        </p:spPr>
        <p:txBody>
          <a:bodyPr wrap="none" numCol="1">
            <a:spAutoFit/>
          </a:bodyPr>
          <a:lstStyle/>
          <a:p>
            <a:r>
              <a:rPr lang="en-US" dirty="0">
                <a:solidFill>
                  <a:srgbClr val="326D89"/>
                </a:solidFill>
              </a:rPr>
              <a:t>(and is really good stuff to do)</a:t>
            </a:r>
          </a:p>
        </p:txBody>
      </p:sp>
      <p:sp>
        <p:nvSpPr>
          <p:cNvPr id="6" name="Rectangle 5"/>
          <p:cNvSpPr/>
          <p:nvPr/>
        </p:nvSpPr>
        <p:spPr>
          <a:xfrm>
            <a:off x="304800" y="1904303"/>
            <a:ext cx="1645920" cy="822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1900" b="1" dirty="0">
                <a:solidFill>
                  <a:srgbClr val="6DBCE2"/>
                </a:solidFill>
              </a:rPr>
              <a:t>Performance Management</a:t>
            </a:r>
          </a:p>
        </p:txBody>
      </p:sp>
      <p:sp>
        <p:nvSpPr>
          <p:cNvPr id="7" name="Rectangle 6"/>
          <p:cNvSpPr/>
          <p:nvPr/>
        </p:nvSpPr>
        <p:spPr>
          <a:xfrm>
            <a:off x="2133600" y="1907892"/>
            <a:ext cx="2103120" cy="822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6DBCE2"/>
                </a:solidFill>
              </a:rPr>
              <a:t>Define, visualize, often using dashboards, and manage to KPIs</a:t>
            </a:r>
          </a:p>
        </p:txBody>
      </p:sp>
      <p:sp>
        <p:nvSpPr>
          <p:cNvPr id="8" name="Rectangle 7"/>
          <p:cNvSpPr/>
          <p:nvPr/>
        </p:nvSpPr>
        <p:spPr>
          <a:xfrm>
            <a:off x="4419600" y="1904303"/>
            <a:ext cx="2103120" cy="822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6DBCE2"/>
                </a:solidFill>
              </a:rPr>
              <a:t>Meet goals and KPI targets</a:t>
            </a:r>
          </a:p>
        </p:txBody>
      </p:sp>
      <p:sp>
        <p:nvSpPr>
          <p:cNvPr id="9" name="Rectangle 8"/>
          <p:cNvSpPr/>
          <p:nvPr/>
        </p:nvSpPr>
        <p:spPr>
          <a:xfrm>
            <a:off x="6705600" y="1904303"/>
            <a:ext cx="2103120" cy="822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6DBCE2"/>
                </a:solidFill>
              </a:rPr>
              <a:t>SF Scorecard, </a:t>
            </a:r>
            <a:r>
              <a:rPr lang="en-US" sz="1600" dirty="0" err="1">
                <a:solidFill>
                  <a:srgbClr val="6DBCE2"/>
                </a:solidFill>
              </a:rPr>
              <a:t>PublicWorks</a:t>
            </a:r>
            <a:r>
              <a:rPr lang="en-US" sz="1600" dirty="0">
                <a:solidFill>
                  <a:srgbClr val="6DBCE2"/>
                </a:solidFill>
              </a:rPr>
              <a:t> Stat &amp; Stat starter kit</a:t>
            </a:r>
          </a:p>
        </p:txBody>
      </p:sp>
      <p:sp>
        <p:nvSpPr>
          <p:cNvPr id="10" name="Rectangle 9"/>
          <p:cNvSpPr/>
          <p:nvPr/>
        </p:nvSpPr>
        <p:spPr>
          <a:xfrm>
            <a:off x="2133600" y="1295400"/>
            <a:ext cx="2103120" cy="457200"/>
          </a:xfrm>
          <a:prstGeom prst="rect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2000" b="1" dirty="0">
                <a:solidFill>
                  <a:schemeClr val="bg1"/>
                </a:solidFill>
              </a:rPr>
              <a:t>Process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419600" y="1295400"/>
            <a:ext cx="2103120" cy="457200"/>
          </a:xfrm>
          <a:prstGeom prst="rect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2000" b="1" dirty="0">
                <a:solidFill>
                  <a:schemeClr val="bg1"/>
                </a:solidFill>
              </a:rPr>
              <a:t>Outcome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705600" y="1295400"/>
            <a:ext cx="2103120" cy="457200"/>
          </a:xfrm>
          <a:prstGeom prst="rect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2000" b="1" dirty="0">
                <a:solidFill>
                  <a:schemeClr val="bg1"/>
                </a:solidFill>
              </a:rPr>
              <a:t>Examples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04800" y="1295400"/>
            <a:ext cx="1645920" cy="457200"/>
          </a:xfrm>
          <a:prstGeom prst="rect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2000" b="1" dirty="0">
                <a:solidFill>
                  <a:schemeClr val="bg1"/>
                </a:solidFill>
              </a:rPr>
              <a:t>Approach</a:t>
            </a:r>
          </a:p>
        </p:txBody>
      </p:sp>
      <p:sp>
        <p:nvSpPr>
          <p:cNvPr id="14" name="Rectangle 13"/>
          <p:cNvSpPr/>
          <p:nvPr/>
        </p:nvSpPr>
        <p:spPr>
          <a:xfrm>
            <a:off x="304800" y="2895600"/>
            <a:ext cx="1645920" cy="822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1900" b="1" dirty="0">
                <a:solidFill>
                  <a:srgbClr val="6DBCE2"/>
                </a:solidFill>
              </a:rPr>
              <a:t>Evaluation</a:t>
            </a:r>
          </a:p>
        </p:txBody>
      </p:sp>
      <p:sp>
        <p:nvSpPr>
          <p:cNvPr id="15" name="Rectangle 14"/>
          <p:cNvSpPr/>
          <p:nvPr/>
        </p:nvSpPr>
        <p:spPr>
          <a:xfrm>
            <a:off x="2133600" y="2899189"/>
            <a:ext cx="2103120" cy="822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6DBCE2"/>
                </a:solidFill>
              </a:rPr>
              <a:t>Assess a project, program or policy design or results</a:t>
            </a:r>
          </a:p>
        </p:txBody>
      </p:sp>
      <p:sp>
        <p:nvSpPr>
          <p:cNvPr id="16" name="Rectangle 15"/>
          <p:cNvSpPr/>
          <p:nvPr/>
        </p:nvSpPr>
        <p:spPr>
          <a:xfrm>
            <a:off x="4419600" y="2895600"/>
            <a:ext cx="2103120" cy="822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6DBCE2"/>
                </a:solidFill>
              </a:rPr>
              <a:t>Better investment of resources; Better policy decisions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705600" y="2895600"/>
            <a:ext cx="2103120" cy="822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6DBCE2"/>
                </a:solidFill>
              </a:rPr>
              <a:t>Evaluation of transitional-kindergarten in SF</a:t>
            </a:r>
          </a:p>
        </p:txBody>
      </p:sp>
      <p:sp>
        <p:nvSpPr>
          <p:cNvPr id="18" name="Rectangle 17"/>
          <p:cNvSpPr/>
          <p:nvPr/>
        </p:nvSpPr>
        <p:spPr>
          <a:xfrm>
            <a:off x="304800" y="3886200"/>
            <a:ext cx="1645920" cy="822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1900" b="1" dirty="0">
                <a:solidFill>
                  <a:srgbClr val="6DBCE2"/>
                </a:solidFill>
              </a:rPr>
              <a:t>Policy Analysis</a:t>
            </a:r>
          </a:p>
        </p:txBody>
      </p:sp>
      <p:sp>
        <p:nvSpPr>
          <p:cNvPr id="19" name="Rectangle 18"/>
          <p:cNvSpPr/>
          <p:nvPr/>
        </p:nvSpPr>
        <p:spPr>
          <a:xfrm>
            <a:off x="2133600" y="3889789"/>
            <a:ext cx="2103120" cy="822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6DBCE2"/>
                </a:solidFill>
              </a:rPr>
              <a:t>Define and assess alternatives using a broad range of tools</a:t>
            </a:r>
          </a:p>
        </p:txBody>
      </p:sp>
      <p:sp>
        <p:nvSpPr>
          <p:cNvPr id="20" name="Rectangle 19"/>
          <p:cNvSpPr/>
          <p:nvPr/>
        </p:nvSpPr>
        <p:spPr>
          <a:xfrm>
            <a:off x="4419600" y="3886200"/>
            <a:ext cx="2103120" cy="822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6DBCE2"/>
                </a:solidFill>
              </a:rPr>
              <a:t>Report or memo with policy or program recommendations</a:t>
            </a:r>
          </a:p>
        </p:txBody>
      </p:sp>
      <p:sp>
        <p:nvSpPr>
          <p:cNvPr id="21" name="Rectangle 20"/>
          <p:cNvSpPr/>
          <p:nvPr/>
        </p:nvSpPr>
        <p:spPr>
          <a:xfrm>
            <a:off x="6705600" y="3886200"/>
            <a:ext cx="2103120" cy="822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6DBCE2"/>
                </a:solidFill>
              </a:rPr>
              <a:t>Shape Up SF Policy Analysis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04800" y="4876800"/>
            <a:ext cx="1645920" cy="822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1900" b="1" dirty="0">
                <a:solidFill>
                  <a:srgbClr val="6DBCE2"/>
                </a:solidFill>
              </a:rPr>
              <a:t>Open Data</a:t>
            </a:r>
          </a:p>
        </p:txBody>
      </p:sp>
      <p:sp>
        <p:nvSpPr>
          <p:cNvPr id="23" name="Rectangle 22"/>
          <p:cNvSpPr/>
          <p:nvPr/>
        </p:nvSpPr>
        <p:spPr>
          <a:xfrm>
            <a:off x="2133600" y="4880389"/>
            <a:ext cx="2103120" cy="822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6DBCE2"/>
                </a:solidFill>
              </a:rPr>
              <a:t>Publish civic data for use by the City and the public</a:t>
            </a:r>
          </a:p>
        </p:txBody>
      </p:sp>
      <p:sp>
        <p:nvSpPr>
          <p:cNvPr id="24" name="Rectangle 23"/>
          <p:cNvSpPr/>
          <p:nvPr/>
        </p:nvSpPr>
        <p:spPr>
          <a:xfrm>
            <a:off x="4419600" y="4876800"/>
            <a:ext cx="2103120" cy="822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6DBCE2"/>
                </a:solidFill>
              </a:rPr>
              <a:t>Easier data sharing and reporting, new tools or services built on data</a:t>
            </a:r>
          </a:p>
        </p:txBody>
      </p:sp>
      <p:sp>
        <p:nvSpPr>
          <p:cNvPr id="25" name="Rectangle 24"/>
          <p:cNvSpPr/>
          <p:nvPr/>
        </p:nvSpPr>
        <p:spPr>
          <a:xfrm>
            <a:off x="6705600" y="4876800"/>
            <a:ext cx="2103120" cy="822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6DBCE2"/>
                </a:solidFill>
              </a:rPr>
              <a:t>SFPUC Adopt a Drain</a:t>
            </a:r>
          </a:p>
        </p:txBody>
      </p:sp>
      <p:sp>
        <p:nvSpPr>
          <p:cNvPr id="26" name="Rectangle 25"/>
          <p:cNvSpPr/>
          <p:nvPr/>
        </p:nvSpPr>
        <p:spPr>
          <a:xfrm>
            <a:off x="304800" y="5867400"/>
            <a:ext cx="1645920" cy="822960"/>
          </a:xfrm>
          <a:prstGeom prst="rect">
            <a:avLst/>
          </a:prstGeom>
          <a:solidFill>
            <a:srgbClr val="B9DE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1900" b="1" dirty="0" err="1">
                <a:solidFill>
                  <a:srgbClr val="326D89"/>
                </a:solidFill>
              </a:rPr>
              <a:t>DataScienceSF</a:t>
            </a:r>
            <a:endParaRPr lang="en-US" sz="1900" b="1" dirty="0">
              <a:solidFill>
                <a:srgbClr val="326D89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2133600" y="5870989"/>
            <a:ext cx="2103120" cy="822960"/>
          </a:xfrm>
          <a:prstGeom prst="rect">
            <a:avLst/>
          </a:prstGeom>
          <a:solidFill>
            <a:srgbClr val="B9DE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Identify insights using advanced statistics tied to a service change</a:t>
            </a:r>
          </a:p>
        </p:txBody>
      </p:sp>
      <p:sp>
        <p:nvSpPr>
          <p:cNvPr id="28" name="Rectangle 27"/>
          <p:cNvSpPr/>
          <p:nvPr/>
        </p:nvSpPr>
        <p:spPr>
          <a:xfrm>
            <a:off x="4419600" y="5867400"/>
            <a:ext cx="2103120" cy="822960"/>
          </a:xfrm>
          <a:prstGeom prst="rect">
            <a:avLst/>
          </a:prstGeom>
          <a:solidFill>
            <a:srgbClr val="B9DE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Smarter work “on the ground” in real time</a:t>
            </a:r>
          </a:p>
        </p:txBody>
      </p:sp>
      <p:sp>
        <p:nvSpPr>
          <p:cNvPr id="29" name="Rectangle 28"/>
          <p:cNvSpPr/>
          <p:nvPr/>
        </p:nvSpPr>
        <p:spPr>
          <a:xfrm>
            <a:off x="6705600" y="5867400"/>
            <a:ext cx="2103120" cy="822960"/>
          </a:xfrm>
          <a:prstGeom prst="rect">
            <a:avLst/>
          </a:prstGeom>
          <a:solidFill>
            <a:srgbClr val="B9DE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See rest of deck!</a:t>
            </a:r>
          </a:p>
        </p:txBody>
      </p:sp>
    </p:spTree>
    <p:extLst>
      <p:ext uri="{BB962C8B-B14F-4D97-AF65-F5344CB8AC3E}">
        <p14:creationId xmlns:p14="http://schemas.microsoft.com/office/powerpoint/2010/main" val="1274069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6" name="Shape 49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2789" y="1066800"/>
            <a:ext cx="456743" cy="456743"/>
          </a:xfrm>
          <a:prstGeom prst="rect">
            <a:avLst/>
          </a:prstGeom>
          <a:noFill/>
          <a:ln>
            <a:noFill/>
          </a:ln>
        </p:spPr>
      </p:pic>
      <p:sp>
        <p:nvSpPr>
          <p:cNvPr id="497" name="Shape 497"/>
          <p:cNvSpPr txBox="1"/>
          <p:nvPr/>
        </p:nvSpPr>
        <p:spPr>
          <a:xfrm>
            <a:off x="835744" y="1126123"/>
            <a:ext cx="1371600" cy="338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600" b="1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Service Issue</a:t>
            </a:r>
          </a:p>
        </p:txBody>
      </p:sp>
      <p:pic>
        <p:nvPicPr>
          <p:cNvPr id="498" name="Shape 49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72789" y="2819781"/>
            <a:ext cx="456819" cy="456819"/>
          </a:xfrm>
          <a:prstGeom prst="rect">
            <a:avLst/>
          </a:prstGeom>
          <a:noFill/>
          <a:ln>
            <a:noFill/>
          </a:ln>
        </p:spPr>
      </p:pic>
      <p:sp>
        <p:nvSpPr>
          <p:cNvPr id="499" name="Shape 499"/>
          <p:cNvSpPr txBox="1"/>
          <p:nvPr/>
        </p:nvSpPr>
        <p:spPr>
          <a:xfrm>
            <a:off x="830964" y="2879104"/>
            <a:ext cx="1266000" cy="338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600" b="1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Data Science</a:t>
            </a:r>
          </a:p>
        </p:txBody>
      </p:sp>
      <p:pic>
        <p:nvPicPr>
          <p:cNvPr id="500" name="Shape 50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72789" y="4115181"/>
            <a:ext cx="456819" cy="456819"/>
          </a:xfrm>
          <a:prstGeom prst="rect">
            <a:avLst/>
          </a:prstGeom>
          <a:noFill/>
          <a:ln>
            <a:noFill/>
          </a:ln>
        </p:spPr>
      </p:pic>
      <p:sp>
        <p:nvSpPr>
          <p:cNvPr id="501" name="Shape 501"/>
          <p:cNvSpPr txBox="1"/>
          <p:nvPr/>
        </p:nvSpPr>
        <p:spPr>
          <a:xfrm>
            <a:off x="812904" y="4174504"/>
            <a:ext cx="1473000" cy="338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600" b="1" dirty="0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Service Change</a:t>
            </a:r>
          </a:p>
        </p:txBody>
      </p:sp>
      <p:pic>
        <p:nvPicPr>
          <p:cNvPr id="502" name="Shape 502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67034" y="5446677"/>
            <a:ext cx="456819" cy="456819"/>
          </a:xfrm>
          <a:prstGeom prst="rect">
            <a:avLst/>
          </a:prstGeom>
          <a:noFill/>
          <a:ln>
            <a:noFill/>
          </a:ln>
        </p:spPr>
      </p:pic>
      <p:sp>
        <p:nvSpPr>
          <p:cNvPr id="503" name="Shape 503"/>
          <p:cNvSpPr txBox="1"/>
          <p:nvPr/>
        </p:nvSpPr>
        <p:spPr>
          <a:xfrm>
            <a:off x="806845" y="5506000"/>
            <a:ext cx="1371600" cy="338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600" b="1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Result</a:t>
            </a:r>
          </a:p>
        </p:txBody>
      </p:sp>
      <p:sp>
        <p:nvSpPr>
          <p:cNvPr id="504" name="Shape 504"/>
          <p:cNvSpPr/>
          <p:nvPr/>
        </p:nvSpPr>
        <p:spPr>
          <a:xfrm>
            <a:off x="367034" y="6026700"/>
            <a:ext cx="4890900" cy="6027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600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Expected: New customers and increased uptake of green subsidies</a:t>
            </a:r>
          </a:p>
        </p:txBody>
      </p:sp>
      <p:sp>
        <p:nvSpPr>
          <p:cNvPr id="505" name="Shape 505"/>
          <p:cNvSpPr/>
          <p:nvPr/>
        </p:nvSpPr>
        <p:spPr>
          <a:xfrm>
            <a:off x="372786" y="1607100"/>
            <a:ext cx="4884900" cy="1076082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lvl="0">
              <a:buSzPct val="25000"/>
            </a:pPr>
            <a:r>
              <a:rPr lang="en-US" sz="1600" dirty="0">
                <a:solidFill>
                  <a:srgbClr val="326D89"/>
                </a:solidFill>
                <a:ea typeface="Calibri"/>
                <a:cs typeface="Calibri"/>
                <a:sym typeface="Calibri"/>
              </a:rPr>
              <a:t>SF Environment offers financial incentives and technical assistance to help our constituents upgrade their lighting &amp; refrigeration systems. But their list of leads is dwindling - how can they find new leads?</a:t>
            </a:r>
          </a:p>
        </p:txBody>
      </p:sp>
      <p:sp>
        <p:nvSpPr>
          <p:cNvPr id="506" name="Shape 506"/>
          <p:cNvSpPr/>
          <p:nvPr/>
        </p:nvSpPr>
        <p:spPr>
          <a:xfrm>
            <a:off x="372787" y="3353181"/>
            <a:ext cx="4884900" cy="6027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600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Mashed together multiple data sources to identify characteristics of stronger leads</a:t>
            </a:r>
          </a:p>
        </p:txBody>
      </p:sp>
      <p:sp>
        <p:nvSpPr>
          <p:cNvPr id="507" name="Shape 507"/>
          <p:cNvSpPr/>
          <p:nvPr/>
        </p:nvSpPr>
        <p:spPr>
          <a:xfrm>
            <a:off x="372787" y="4708599"/>
            <a:ext cx="4884900" cy="555799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lvl="0">
              <a:buSzPct val="25000"/>
            </a:pPr>
            <a:r>
              <a:rPr lang="en-US" sz="1600" dirty="0">
                <a:solidFill>
                  <a:srgbClr val="326D89"/>
                </a:solidFill>
                <a:ea typeface="Calibri"/>
                <a:cs typeface="Calibri"/>
                <a:sym typeface="Calibri"/>
              </a:rPr>
              <a:t>New and longer list of property leads with enriched data for targeting marketing campaigns</a:t>
            </a:r>
            <a:endParaRPr lang="en-US" sz="1600" dirty="0">
              <a:solidFill>
                <a:srgbClr val="326D8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8" name="Shape 508"/>
          <p:cNvSpPr txBox="1"/>
          <p:nvPr/>
        </p:nvSpPr>
        <p:spPr>
          <a:xfrm>
            <a:off x="228600" y="0"/>
            <a:ext cx="8751300" cy="1150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326D89"/>
              </a:buClr>
              <a:buSzPct val="25000"/>
              <a:buFont typeface="Calibri"/>
              <a:buNone/>
            </a:pPr>
            <a:r>
              <a:rPr lang="en-US" sz="4387" b="1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ENV: </a:t>
            </a:r>
            <a:r>
              <a:rPr lang="en-US" sz="3022">
                <a:solidFill>
                  <a:srgbClr val="326D89"/>
                </a:solidFill>
                <a:latin typeface="Cambria"/>
                <a:ea typeface="Cambria"/>
                <a:cs typeface="Cambria"/>
                <a:sym typeface="Cambria"/>
              </a:rPr>
              <a:t>Find new clients to help green our City</a:t>
            </a:r>
          </a:p>
        </p:txBody>
      </p:sp>
      <p:sp>
        <p:nvSpPr>
          <p:cNvPr id="509" name="Shape 509"/>
          <p:cNvSpPr txBox="1"/>
          <p:nvPr/>
        </p:nvSpPr>
        <p:spPr>
          <a:xfrm>
            <a:off x="5486400" y="5947050"/>
            <a:ext cx="1828800" cy="682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rgbClr val="326D89"/>
              </a:buClr>
              <a:buSzPct val="25000"/>
              <a:buFont typeface="Arial"/>
              <a:buNone/>
            </a:pPr>
            <a:r>
              <a:rPr lang="en-US" sz="2040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Find the needle in the haystack</a:t>
            </a:r>
          </a:p>
        </p:txBody>
      </p:sp>
      <p:pic>
        <p:nvPicPr>
          <p:cNvPr id="510" name="Shape 510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7361629" y="5058209"/>
            <a:ext cx="1613933" cy="646263"/>
          </a:xfrm>
          <a:prstGeom prst="rect">
            <a:avLst/>
          </a:prstGeom>
          <a:noFill/>
          <a:ln>
            <a:noFill/>
          </a:ln>
        </p:spPr>
      </p:pic>
      <p:sp>
        <p:nvSpPr>
          <p:cNvPr id="511" name="Shape 511"/>
          <p:cNvSpPr txBox="1"/>
          <p:nvPr/>
        </p:nvSpPr>
        <p:spPr>
          <a:xfrm>
            <a:off x="7209924" y="5947050"/>
            <a:ext cx="1828800" cy="682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rgbClr val="326D89"/>
              </a:buClr>
              <a:buSzPct val="25000"/>
              <a:buFont typeface="Arial"/>
              <a:buNone/>
            </a:pPr>
            <a:r>
              <a:rPr lang="en-US" sz="2000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Optimize your resources</a:t>
            </a:r>
          </a:p>
        </p:txBody>
      </p:sp>
      <p:pic>
        <p:nvPicPr>
          <p:cNvPr id="512" name="Shape 512" descr="https://static.pexels.com/photos/131023/pexels-photo-131023.png"/>
          <p:cNvPicPr preferRelativeResize="0"/>
          <p:nvPr/>
        </p:nvPicPr>
        <p:blipFill rotWithShape="1">
          <a:blip r:embed="rId8">
            <a:alphaModFix/>
          </a:blip>
          <a:srcRect l="22499" r="17501" b="40557"/>
          <a:stretch/>
        </p:blipFill>
        <p:spPr>
          <a:xfrm>
            <a:off x="5568991" y="1607100"/>
            <a:ext cx="3364654" cy="2247041"/>
          </a:xfrm>
          <a:prstGeom prst="rect">
            <a:avLst/>
          </a:prstGeom>
          <a:noFill/>
          <a:ln>
            <a:noFill/>
          </a:ln>
        </p:spPr>
      </p:pic>
      <p:pic>
        <p:nvPicPr>
          <p:cNvPr id="513" name="Shape 513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5800843" y="5044764"/>
            <a:ext cx="981335" cy="82255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3407005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9" name="Shape 5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2789" y="1066800"/>
            <a:ext cx="456743" cy="456743"/>
          </a:xfrm>
          <a:prstGeom prst="rect">
            <a:avLst/>
          </a:prstGeom>
          <a:noFill/>
          <a:ln>
            <a:noFill/>
          </a:ln>
        </p:spPr>
      </p:pic>
      <p:sp>
        <p:nvSpPr>
          <p:cNvPr id="520" name="Shape 520"/>
          <p:cNvSpPr txBox="1"/>
          <p:nvPr/>
        </p:nvSpPr>
        <p:spPr>
          <a:xfrm>
            <a:off x="835744" y="1126123"/>
            <a:ext cx="1371600" cy="338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600" b="1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Service Issue</a:t>
            </a:r>
          </a:p>
        </p:txBody>
      </p:sp>
      <p:pic>
        <p:nvPicPr>
          <p:cNvPr id="521" name="Shape 5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72789" y="2590800"/>
            <a:ext cx="456819" cy="456819"/>
          </a:xfrm>
          <a:prstGeom prst="rect">
            <a:avLst/>
          </a:prstGeom>
          <a:noFill/>
          <a:ln>
            <a:noFill/>
          </a:ln>
        </p:spPr>
      </p:pic>
      <p:sp>
        <p:nvSpPr>
          <p:cNvPr id="522" name="Shape 522"/>
          <p:cNvSpPr txBox="1"/>
          <p:nvPr/>
        </p:nvSpPr>
        <p:spPr>
          <a:xfrm>
            <a:off x="830964" y="2650123"/>
            <a:ext cx="1266000" cy="338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600" b="1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Data Science</a:t>
            </a:r>
          </a:p>
        </p:txBody>
      </p:sp>
      <p:pic>
        <p:nvPicPr>
          <p:cNvPr id="523" name="Shape 52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72789" y="3886200"/>
            <a:ext cx="456819" cy="456819"/>
          </a:xfrm>
          <a:prstGeom prst="rect">
            <a:avLst/>
          </a:prstGeom>
          <a:noFill/>
          <a:ln>
            <a:noFill/>
          </a:ln>
        </p:spPr>
      </p:pic>
      <p:sp>
        <p:nvSpPr>
          <p:cNvPr id="524" name="Shape 524"/>
          <p:cNvSpPr txBox="1"/>
          <p:nvPr/>
        </p:nvSpPr>
        <p:spPr>
          <a:xfrm>
            <a:off x="812904" y="3945523"/>
            <a:ext cx="1473000" cy="338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600" b="1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Service Change</a:t>
            </a:r>
          </a:p>
        </p:txBody>
      </p:sp>
      <p:pic>
        <p:nvPicPr>
          <p:cNvPr id="525" name="Shape 525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67034" y="5446677"/>
            <a:ext cx="456819" cy="456819"/>
          </a:xfrm>
          <a:prstGeom prst="rect">
            <a:avLst/>
          </a:prstGeom>
          <a:noFill/>
          <a:ln>
            <a:noFill/>
          </a:ln>
        </p:spPr>
      </p:pic>
      <p:sp>
        <p:nvSpPr>
          <p:cNvPr id="526" name="Shape 526"/>
          <p:cNvSpPr txBox="1"/>
          <p:nvPr/>
        </p:nvSpPr>
        <p:spPr>
          <a:xfrm>
            <a:off x="806845" y="5506000"/>
            <a:ext cx="1371600" cy="338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600" b="1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Result</a:t>
            </a:r>
          </a:p>
        </p:txBody>
      </p:sp>
      <p:sp>
        <p:nvSpPr>
          <p:cNvPr id="527" name="Shape 527"/>
          <p:cNvSpPr/>
          <p:nvPr/>
        </p:nvSpPr>
        <p:spPr>
          <a:xfrm>
            <a:off x="367034" y="6026700"/>
            <a:ext cx="4890900" cy="6027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600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Expected: Reduce the dropout rate of moms, infants and children, leading to healthier outcomes for both</a:t>
            </a:r>
          </a:p>
        </p:txBody>
      </p:sp>
      <p:sp>
        <p:nvSpPr>
          <p:cNvPr id="528" name="Shape 528"/>
          <p:cNvSpPr/>
          <p:nvPr/>
        </p:nvSpPr>
        <p:spPr>
          <a:xfrm>
            <a:off x="372786" y="1607100"/>
            <a:ext cx="4884900" cy="8244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600" dirty="0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Since 2011, DPH has seen an increase in mothers dropping out of their nutrition program. Which moms are most at risk of dropout?</a:t>
            </a:r>
          </a:p>
        </p:txBody>
      </p:sp>
      <p:sp>
        <p:nvSpPr>
          <p:cNvPr id="529" name="Shape 529"/>
          <p:cNvSpPr/>
          <p:nvPr/>
        </p:nvSpPr>
        <p:spPr>
          <a:xfrm>
            <a:off x="372787" y="3124200"/>
            <a:ext cx="4884900" cy="6027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600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Built a predictive model that identified moms and infants who are at greatest risk for dropping out</a:t>
            </a:r>
          </a:p>
        </p:txBody>
      </p:sp>
      <p:sp>
        <p:nvSpPr>
          <p:cNvPr id="530" name="Shape 530"/>
          <p:cNvSpPr/>
          <p:nvPr/>
        </p:nvSpPr>
        <p:spPr>
          <a:xfrm>
            <a:off x="372787" y="4419599"/>
            <a:ext cx="4884900" cy="8448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600" dirty="0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Using the high-risk client profiles to conduct targeted interviews to identify program barriers and make service changes</a:t>
            </a:r>
          </a:p>
        </p:txBody>
      </p:sp>
      <p:sp>
        <p:nvSpPr>
          <p:cNvPr id="531" name="Shape 531"/>
          <p:cNvSpPr txBox="1"/>
          <p:nvPr/>
        </p:nvSpPr>
        <p:spPr>
          <a:xfrm>
            <a:off x="228600" y="0"/>
            <a:ext cx="8751300" cy="1150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rgbClr val="326D89"/>
              </a:buClr>
              <a:buSzPct val="25000"/>
              <a:buFont typeface="Calibri"/>
              <a:buNone/>
            </a:pPr>
            <a:r>
              <a:rPr lang="en-US" sz="4387" b="1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DPH WIC: </a:t>
            </a:r>
            <a:r>
              <a:rPr lang="en-US" sz="3022">
                <a:solidFill>
                  <a:srgbClr val="326D89"/>
                </a:solidFill>
                <a:latin typeface="Cambria"/>
                <a:ea typeface="Cambria"/>
                <a:cs typeface="Cambria"/>
                <a:sym typeface="Cambria"/>
              </a:rPr>
              <a:t>Help moms and babies stay in nutrition program</a:t>
            </a:r>
          </a:p>
        </p:txBody>
      </p:sp>
      <p:pic>
        <p:nvPicPr>
          <p:cNvPr id="532" name="Shape 532" descr="Image result for women infant children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5638799" y="1607100"/>
            <a:ext cx="3156642" cy="2514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33" name="Shape 533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6164911" y="4753607"/>
            <a:ext cx="2121346" cy="1165942"/>
          </a:xfrm>
          <a:prstGeom prst="rect">
            <a:avLst/>
          </a:prstGeom>
          <a:noFill/>
          <a:ln>
            <a:noFill/>
          </a:ln>
        </p:spPr>
      </p:pic>
      <p:sp>
        <p:nvSpPr>
          <p:cNvPr id="534" name="Shape 534"/>
          <p:cNvSpPr txBox="1"/>
          <p:nvPr/>
        </p:nvSpPr>
        <p:spPr>
          <a:xfrm>
            <a:off x="5638800" y="5985164"/>
            <a:ext cx="3174000" cy="415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rgbClr val="326D89"/>
              </a:buClr>
              <a:buSzPct val="25000"/>
              <a:buFont typeface="Arial"/>
              <a:buNone/>
            </a:pPr>
            <a:r>
              <a:rPr lang="en-US" sz="2220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Flag “stuff” early</a:t>
            </a:r>
          </a:p>
        </p:txBody>
      </p:sp>
    </p:spTree>
    <p:extLst>
      <p:ext uri="{BB962C8B-B14F-4D97-AF65-F5344CB8AC3E}">
        <p14:creationId xmlns:p14="http://schemas.microsoft.com/office/powerpoint/2010/main" val="391159994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0" name="Shape 54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2789" y="1066800"/>
            <a:ext cx="456743" cy="456743"/>
          </a:xfrm>
          <a:prstGeom prst="rect">
            <a:avLst/>
          </a:prstGeom>
          <a:noFill/>
          <a:ln>
            <a:noFill/>
          </a:ln>
        </p:spPr>
      </p:pic>
      <p:sp>
        <p:nvSpPr>
          <p:cNvPr id="541" name="Shape 541"/>
          <p:cNvSpPr txBox="1"/>
          <p:nvPr/>
        </p:nvSpPr>
        <p:spPr>
          <a:xfrm>
            <a:off x="835744" y="1126123"/>
            <a:ext cx="1371600" cy="338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600" b="1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Service Issue</a:t>
            </a:r>
          </a:p>
        </p:txBody>
      </p:sp>
      <p:pic>
        <p:nvPicPr>
          <p:cNvPr id="542" name="Shape 54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72789" y="2590800"/>
            <a:ext cx="456819" cy="456819"/>
          </a:xfrm>
          <a:prstGeom prst="rect">
            <a:avLst/>
          </a:prstGeom>
          <a:noFill/>
          <a:ln>
            <a:noFill/>
          </a:ln>
        </p:spPr>
      </p:pic>
      <p:sp>
        <p:nvSpPr>
          <p:cNvPr id="543" name="Shape 543"/>
          <p:cNvSpPr txBox="1"/>
          <p:nvPr/>
        </p:nvSpPr>
        <p:spPr>
          <a:xfrm>
            <a:off x="830964" y="2650123"/>
            <a:ext cx="1266000" cy="338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600" b="1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Data Science</a:t>
            </a:r>
          </a:p>
        </p:txBody>
      </p:sp>
      <p:pic>
        <p:nvPicPr>
          <p:cNvPr id="544" name="Shape 54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72789" y="3886200"/>
            <a:ext cx="456819" cy="456819"/>
          </a:xfrm>
          <a:prstGeom prst="rect">
            <a:avLst/>
          </a:prstGeom>
          <a:noFill/>
          <a:ln>
            <a:noFill/>
          </a:ln>
        </p:spPr>
      </p:pic>
      <p:sp>
        <p:nvSpPr>
          <p:cNvPr id="545" name="Shape 545"/>
          <p:cNvSpPr txBox="1"/>
          <p:nvPr/>
        </p:nvSpPr>
        <p:spPr>
          <a:xfrm>
            <a:off x="812904" y="3945523"/>
            <a:ext cx="1473000" cy="338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600" b="1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Service Change</a:t>
            </a:r>
          </a:p>
        </p:txBody>
      </p:sp>
      <p:pic>
        <p:nvPicPr>
          <p:cNvPr id="546" name="Shape 546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67034" y="5446677"/>
            <a:ext cx="456819" cy="456819"/>
          </a:xfrm>
          <a:prstGeom prst="rect">
            <a:avLst/>
          </a:prstGeom>
          <a:noFill/>
          <a:ln>
            <a:noFill/>
          </a:ln>
        </p:spPr>
      </p:pic>
      <p:sp>
        <p:nvSpPr>
          <p:cNvPr id="547" name="Shape 547"/>
          <p:cNvSpPr txBox="1"/>
          <p:nvPr/>
        </p:nvSpPr>
        <p:spPr>
          <a:xfrm>
            <a:off x="806845" y="5506000"/>
            <a:ext cx="1371600" cy="338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600" b="1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Result</a:t>
            </a:r>
          </a:p>
        </p:txBody>
      </p:sp>
      <p:sp>
        <p:nvSpPr>
          <p:cNvPr id="548" name="Shape 548"/>
          <p:cNvSpPr/>
          <p:nvPr/>
        </p:nvSpPr>
        <p:spPr>
          <a:xfrm>
            <a:off x="367034" y="6026700"/>
            <a:ext cx="4890900" cy="6027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600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Expected: Reduction in high cost clients and use of high cost emergency services</a:t>
            </a:r>
          </a:p>
        </p:txBody>
      </p:sp>
      <p:sp>
        <p:nvSpPr>
          <p:cNvPr id="549" name="Shape 549"/>
          <p:cNvSpPr/>
          <p:nvPr/>
        </p:nvSpPr>
        <p:spPr>
          <a:xfrm>
            <a:off x="372786" y="1607100"/>
            <a:ext cx="4884900" cy="8244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600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A small fraction of mental health patients use a large % of resources. Can we identify high users early to improve their outcomes and reduce costs?</a:t>
            </a:r>
          </a:p>
        </p:txBody>
      </p:sp>
      <p:sp>
        <p:nvSpPr>
          <p:cNvPr id="550" name="Shape 550"/>
          <p:cNvSpPr/>
          <p:nvPr/>
        </p:nvSpPr>
        <p:spPr>
          <a:xfrm>
            <a:off x="372787" y="3124200"/>
            <a:ext cx="4884900" cy="6027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600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Build predictive model to identify clients at greatest risk for becoming high users</a:t>
            </a:r>
          </a:p>
        </p:txBody>
      </p:sp>
      <p:sp>
        <p:nvSpPr>
          <p:cNvPr id="551" name="Shape 551"/>
          <p:cNvSpPr/>
          <p:nvPr/>
        </p:nvSpPr>
        <p:spPr>
          <a:xfrm>
            <a:off x="372787" y="4419599"/>
            <a:ext cx="4884900" cy="8448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600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Expected: Targeted service model to direct high users to more stable and preventative services</a:t>
            </a:r>
          </a:p>
        </p:txBody>
      </p:sp>
      <p:sp>
        <p:nvSpPr>
          <p:cNvPr id="552" name="Shape 552"/>
          <p:cNvSpPr txBox="1"/>
          <p:nvPr/>
        </p:nvSpPr>
        <p:spPr>
          <a:xfrm>
            <a:off x="228600" y="0"/>
            <a:ext cx="8751300" cy="1150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rgbClr val="326D89"/>
              </a:buClr>
              <a:buSzPct val="25000"/>
              <a:buFont typeface="Calibri"/>
              <a:buNone/>
            </a:pPr>
            <a:r>
              <a:rPr lang="en-US" sz="4387" b="1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DPH BHS: </a:t>
            </a:r>
            <a:r>
              <a:rPr lang="en-US" sz="3022">
                <a:solidFill>
                  <a:srgbClr val="326D89"/>
                </a:solidFill>
                <a:latin typeface="Cambria"/>
                <a:ea typeface="Cambria"/>
                <a:cs typeface="Cambria"/>
                <a:sym typeface="Cambria"/>
              </a:rPr>
              <a:t>Improve results and reduce costs in mental health care</a:t>
            </a:r>
          </a:p>
        </p:txBody>
      </p:sp>
      <p:pic>
        <p:nvPicPr>
          <p:cNvPr id="553" name="Shape 553" descr="https://www.careermd.com/employers/uploadedlogos/San%20Francisco%20Department%20of%20Public%20Health%20-%20244468744.jpg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5638800" y="1607100"/>
            <a:ext cx="3216382" cy="1224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54" name="Shape 554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7419909" y="5077559"/>
            <a:ext cx="1435718" cy="789104"/>
          </a:xfrm>
          <a:prstGeom prst="rect">
            <a:avLst/>
          </a:prstGeom>
          <a:noFill/>
          <a:ln>
            <a:noFill/>
          </a:ln>
        </p:spPr>
      </p:pic>
      <p:pic>
        <p:nvPicPr>
          <p:cNvPr id="555" name="Shape 555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5800843" y="5044764"/>
            <a:ext cx="981335" cy="822554"/>
          </a:xfrm>
          <a:prstGeom prst="rect">
            <a:avLst/>
          </a:prstGeom>
          <a:noFill/>
          <a:ln>
            <a:noFill/>
          </a:ln>
        </p:spPr>
      </p:pic>
      <p:sp>
        <p:nvSpPr>
          <p:cNvPr id="556" name="Shape 556"/>
          <p:cNvSpPr txBox="1"/>
          <p:nvPr/>
        </p:nvSpPr>
        <p:spPr>
          <a:xfrm>
            <a:off x="5477933" y="5947050"/>
            <a:ext cx="1828800" cy="682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rgbClr val="326D89"/>
              </a:buClr>
              <a:buSzPct val="25000"/>
              <a:buFont typeface="Arial"/>
              <a:buNone/>
            </a:pPr>
            <a:r>
              <a:rPr lang="en-US" sz="2040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Find the needle in the haystack</a:t>
            </a:r>
          </a:p>
        </p:txBody>
      </p:sp>
      <p:sp>
        <p:nvSpPr>
          <p:cNvPr id="557" name="Shape 557"/>
          <p:cNvSpPr txBox="1"/>
          <p:nvPr/>
        </p:nvSpPr>
        <p:spPr>
          <a:xfrm>
            <a:off x="7209924" y="5947050"/>
            <a:ext cx="1828800" cy="682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rgbClr val="326D89"/>
              </a:buClr>
              <a:buSzPct val="25000"/>
              <a:buFont typeface="Arial"/>
              <a:buNone/>
            </a:pPr>
            <a:r>
              <a:rPr lang="en-US" sz="2000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Flag “stuff” early</a:t>
            </a:r>
          </a:p>
        </p:txBody>
      </p:sp>
    </p:spTree>
    <p:extLst>
      <p:ext uri="{BB962C8B-B14F-4D97-AF65-F5344CB8AC3E}">
        <p14:creationId xmlns:p14="http://schemas.microsoft.com/office/powerpoint/2010/main" val="239747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3" name="Shape 56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2789" y="1066800"/>
            <a:ext cx="456743" cy="456743"/>
          </a:xfrm>
          <a:prstGeom prst="rect">
            <a:avLst/>
          </a:prstGeom>
          <a:noFill/>
          <a:ln>
            <a:noFill/>
          </a:ln>
        </p:spPr>
      </p:pic>
      <p:sp>
        <p:nvSpPr>
          <p:cNvPr id="564" name="Shape 564"/>
          <p:cNvSpPr txBox="1"/>
          <p:nvPr/>
        </p:nvSpPr>
        <p:spPr>
          <a:xfrm>
            <a:off x="835744" y="1126123"/>
            <a:ext cx="1371600" cy="338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600" b="1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Service Issue</a:t>
            </a:r>
          </a:p>
        </p:txBody>
      </p:sp>
      <p:pic>
        <p:nvPicPr>
          <p:cNvPr id="565" name="Shape 56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72789" y="2590800"/>
            <a:ext cx="456819" cy="456819"/>
          </a:xfrm>
          <a:prstGeom prst="rect">
            <a:avLst/>
          </a:prstGeom>
          <a:noFill/>
          <a:ln>
            <a:noFill/>
          </a:ln>
        </p:spPr>
      </p:pic>
      <p:sp>
        <p:nvSpPr>
          <p:cNvPr id="566" name="Shape 566"/>
          <p:cNvSpPr txBox="1"/>
          <p:nvPr/>
        </p:nvSpPr>
        <p:spPr>
          <a:xfrm>
            <a:off x="830964" y="2650123"/>
            <a:ext cx="1266000" cy="338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600" b="1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Data Science</a:t>
            </a:r>
          </a:p>
        </p:txBody>
      </p:sp>
      <p:pic>
        <p:nvPicPr>
          <p:cNvPr id="567" name="Shape 56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72789" y="3886200"/>
            <a:ext cx="456819" cy="456819"/>
          </a:xfrm>
          <a:prstGeom prst="rect">
            <a:avLst/>
          </a:prstGeom>
          <a:noFill/>
          <a:ln>
            <a:noFill/>
          </a:ln>
        </p:spPr>
      </p:pic>
      <p:sp>
        <p:nvSpPr>
          <p:cNvPr id="568" name="Shape 568"/>
          <p:cNvSpPr txBox="1"/>
          <p:nvPr/>
        </p:nvSpPr>
        <p:spPr>
          <a:xfrm>
            <a:off x="812904" y="3945523"/>
            <a:ext cx="1473000" cy="338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600" b="1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Service Change</a:t>
            </a:r>
          </a:p>
        </p:txBody>
      </p:sp>
      <p:pic>
        <p:nvPicPr>
          <p:cNvPr id="569" name="Shape 569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67034" y="5446677"/>
            <a:ext cx="456819" cy="456819"/>
          </a:xfrm>
          <a:prstGeom prst="rect">
            <a:avLst/>
          </a:prstGeom>
          <a:noFill/>
          <a:ln>
            <a:noFill/>
          </a:ln>
        </p:spPr>
      </p:pic>
      <p:sp>
        <p:nvSpPr>
          <p:cNvPr id="570" name="Shape 570"/>
          <p:cNvSpPr txBox="1"/>
          <p:nvPr/>
        </p:nvSpPr>
        <p:spPr>
          <a:xfrm>
            <a:off x="806845" y="5506000"/>
            <a:ext cx="1371600" cy="338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600" b="1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Result</a:t>
            </a:r>
          </a:p>
        </p:txBody>
      </p:sp>
      <p:sp>
        <p:nvSpPr>
          <p:cNvPr id="571" name="Shape 571"/>
          <p:cNvSpPr/>
          <p:nvPr/>
        </p:nvSpPr>
        <p:spPr>
          <a:xfrm>
            <a:off x="367025" y="6026825"/>
            <a:ext cx="4890900" cy="778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600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Expected: Increase number of survey respondents and attendees for community meeting, leading to better input</a:t>
            </a:r>
          </a:p>
        </p:txBody>
      </p:sp>
      <p:sp>
        <p:nvSpPr>
          <p:cNvPr id="572" name="Shape 572"/>
          <p:cNvSpPr/>
          <p:nvPr/>
        </p:nvSpPr>
        <p:spPr>
          <a:xfrm>
            <a:off x="372786" y="1607100"/>
            <a:ext cx="4884900" cy="8244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lvl="0">
              <a:buSzPct val="25000"/>
            </a:pPr>
            <a:r>
              <a:rPr lang="en-US" sz="1600" dirty="0">
                <a:solidFill>
                  <a:srgbClr val="326D89"/>
                </a:solidFill>
                <a:ea typeface="Calibri"/>
                <a:cs typeface="Calibri"/>
                <a:sym typeface="Calibri"/>
              </a:rPr>
              <a:t>Fix-It needs to hear from a wide range of folks to ensure their fixes meet the needs of most residents. How can they increase the number of people who provide input?</a:t>
            </a:r>
          </a:p>
        </p:txBody>
      </p:sp>
      <p:sp>
        <p:nvSpPr>
          <p:cNvPr id="573" name="Shape 573"/>
          <p:cNvSpPr/>
          <p:nvPr/>
        </p:nvSpPr>
        <p:spPr>
          <a:xfrm>
            <a:off x="372787" y="3124200"/>
            <a:ext cx="4884900" cy="6027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lvl="0">
              <a:buSzPct val="25000"/>
            </a:pPr>
            <a:r>
              <a:rPr lang="en-US" sz="1600" dirty="0">
                <a:solidFill>
                  <a:srgbClr val="326D89"/>
                </a:solidFill>
                <a:ea typeface="Calibri"/>
                <a:cs typeface="Calibri"/>
                <a:sym typeface="Calibri"/>
              </a:rPr>
              <a:t>Test a new, behaviorally informed flyer compared to the existing flyer</a:t>
            </a:r>
          </a:p>
        </p:txBody>
      </p:sp>
      <p:sp>
        <p:nvSpPr>
          <p:cNvPr id="574" name="Shape 574"/>
          <p:cNvSpPr/>
          <p:nvPr/>
        </p:nvSpPr>
        <p:spPr>
          <a:xfrm>
            <a:off x="372787" y="4419599"/>
            <a:ext cx="4884900" cy="8448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lvl="0">
              <a:buSzPct val="25000"/>
            </a:pPr>
            <a:r>
              <a:rPr lang="en-US" sz="1600" dirty="0">
                <a:solidFill>
                  <a:srgbClr val="326D89"/>
                </a:solidFill>
                <a:ea typeface="Calibri"/>
                <a:cs typeface="Calibri"/>
                <a:sym typeface="Calibri"/>
              </a:rPr>
              <a:t>Use whichever flyer gets the best response</a:t>
            </a:r>
          </a:p>
        </p:txBody>
      </p:sp>
      <p:sp>
        <p:nvSpPr>
          <p:cNvPr id="575" name="Shape 575"/>
          <p:cNvSpPr txBox="1"/>
          <p:nvPr/>
        </p:nvSpPr>
        <p:spPr>
          <a:xfrm>
            <a:off x="228600" y="0"/>
            <a:ext cx="8751300" cy="1150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326D89"/>
              </a:buClr>
              <a:buSzPct val="25000"/>
              <a:buFont typeface="Calibri"/>
              <a:buNone/>
            </a:pPr>
            <a:r>
              <a:rPr lang="en-US" sz="4387" b="1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MYR: </a:t>
            </a:r>
            <a:r>
              <a:rPr lang="en-US" sz="3022">
                <a:solidFill>
                  <a:srgbClr val="326D89"/>
                </a:solidFill>
                <a:latin typeface="Cambria"/>
                <a:ea typeface="Cambria"/>
                <a:cs typeface="Cambria"/>
                <a:sym typeface="Cambria"/>
              </a:rPr>
              <a:t>Increase community input for Fix-It</a:t>
            </a:r>
          </a:p>
        </p:txBody>
      </p:sp>
      <p:pic>
        <p:nvPicPr>
          <p:cNvPr id="576" name="Shape 576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6296495" y="4700820"/>
            <a:ext cx="1828683" cy="1096174"/>
          </a:xfrm>
          <a:prstGeom prst="rect">
            <a:avLst/>
          </a:prstGeom>
          <a:noFill/>
          <a:ln>
            <a:noFill/>
          </a:ln>
        </p:spPr>
      </p:pic>
      <p:sp>
        <p:nvSpPr>
          <p:cNvPr id="577" name="Shape 577"/>
          <p:cNvSpPr txBox="1"/>
          <p:nvPr/>
        </p:nvSpPr>
        <p:spPr>
          <a:xfrm>
            <a:off x="5613081" y="5926920"/>
            <a:ext cx="32004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rgbClr val="326D89"/>
              </a:buClr>
              <a:buSzPct val="25000"/>
              <a:buFont typeface="Arial"/>
              <a:buNone/>
            </a:pPr>
            <a:r>
              <a:rPr lang="en-US" sz="2400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A/B test something</a:t>
            </a:r>
          </a:p>
        </p:txBody>
      </p:sp>
      <p:pic>
        <p:nvPicPr>
          <p:cNvPr id="578" name="Shape 578" descr="https://pbs.twimg.com/profile_images/910657014811959296/T7OoRo49_400x400.jpg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5841681" y="1371600"/>
            <a:ext cx="2743200" cy="27432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2246533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4" name="Shape 58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2789" y="1066800"/>
            <a:ext cx="456743" cy="456743"/>
          </a:xfrm>
          <a:prstGeom prst="rect">
            <a:avLst/>
          </a:prstGeom>
          <a:noFill/>
          <a:ln>
            <a:noFill/>
          </a:ln>
        </p:spPr>
      </p:pic>
      <p:sp>
        <p:nvSpPr>
          <p:cNvPr id="585" name="Shape 585"/>
          <p:cNvSpPr txBox="1"/>
          <p:nvPr/>
        </p:nvSpPr>
        <p:spPr>
          <a:xfrm>
            <a:off x="835744" y="1126123"/>
            <a:ext cx="1371600" cy="338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600" b="1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Service Issue</a:t>
            </a:r>
          </a:p>
        </p:txBody>
      </p:sp>
      <p:pic>
        <p:nvPicPr>
          <p:cNvPr id="586" name="Shape 58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72789" y="2362200"/>
            <a:ext cx="456819" cy="456819"/>
          </a:xfrm>
          <a:prstGeom prst="rect">
            <a:avLst/>
          </a:prstGeom>
          <a:noFill/>
          <a:ln>
            <a:noFill/>
          </a:ln>
        </p:spPr>
      </p:pic>
      <p:sp>
        <p:nvSpPr>
          <p:cNvPr id="587" name="Shape 587"/>
          <p:cNvSpPr txBox="1"/>
          <p:nvPr/>
        </p:nvSpPr>
        <p:spPr>
          <a:xfrm>
            <a:off x="830964" y="2421523"/>
            <a:ext cx="1266000" cy="338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600" b="1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Data Science</a:t>
            </a:r>
          </a:p>
        </p:txBody>
      </p:sp>
      <p:pic>
        <p:nvPicPr>
          <p:cNvPr id="588" name="Shape 58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72789" y="3886200"/>
            <a:ext cx="456819" cy="456819"/>
          </a:xfrm>
          <a:prstGeom prst="rect">
            <a:avLst/>
          </a:prstGeom>
          <a:noFill/>
          <a:ln>
            <a:noFill/>
          </a:ln>
        </p:spPr>
      </p:pic>
      <p:sp>
        <p:nvSpPr>
          <p:cNvPr id="589" name="Shape 589"/>
          <p:cNvSpPr txBox="1"/>
          <p:nvPr/>
        </p:nvSpPr>
        <p:spPr>
          <a:xfrm>
            <a:off x="812904" y="3945523"/>
            <a:ext cx="1473000" cy="338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600" b="1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Service Change</a:t>
            </a:r>
          </a:p>
        </p:txBody>
      </p:sp>
      <p:pic>
        <p:nvPicPr>
          <p:cNvPr id="590" name="Shape 590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67034" y="5181600"/>
            <a:ext cx="456819" cy="456819"/>
          </a:xfrm>
          <a:prstGeom prst="rect">
            <a:avLst/>
          </a:prstGeom>
          <a:noFill/>
          <a:ln>
            <a:noFill/>
          </a:ln>
        </p:spPr>
      </p:pic>
      <p:sp>
        <p:nvSpPr>
          <p:cNvPr id="591" name="Shape 591"/>
          <p:cNvSpPr txBox="1"/>
          <p:nvPr/>
        </p:nvSpPr>
        <p:spPr>
          <a:xfrm>
            <a:off x="806845" y="5240923"/>
            <a:ext cx="1371600" cy="338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600" b="1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Result</a:t>
            </a:r>
          </a:p>
        </p:txBody>
      </p:sp>
      <p:sp>
        <p:nvSpPr>
          <p:cNvPr id="592" name="Shape 592"/>
          <p:cNvSpPr/>
          <p:nvPr/>
        </p:nvSpPr>
        <p:spPr>
          <a:xfrm>
            <a:off x="367034" y="5761623"/>
            <a:ext cx="4890900" cy="7917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600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Expected: Reduction in staff time, more accurate cost estimates, and earlier identification of pieces in need of conservation</a:t>
            </a:r>
          </a:p>
        </p:txBody>
      </p:sp>
      <p:sp>
        <p:nvSpPr>
          <p:cNvPr id="593" name="Shape 593"/>
          <p:cNvSpPr/>
          <p:nvPr/>
        </p:nvSpPr>
        <p:spPr>
          <a:xfrm>
            <a:off x="372786" y="1607100"/>
            <a:ext cx="4884900" cy="6198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lvl="0" rtl="0">
              <a:spcBef>
                <a:spcPts val="0"/>
              </a:spcBef>
              <a:buSzPct val="25000"/>
              <a:buNone/>
            </a:pPr>
            <a:r>
              <a:rPr lang="en-US" sz="1600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The Arts Commission needs to accurately and efficiently project long-term costs to budget for art preservation</a:t>
            </a:r>
          </a:p>
        </p:txBody>
      </p:sp>
      <p:sp>
        <p:nvSpPr>
          <p:cNvPr id="594" name="Shape 594"/>
          <p:cNvSpPr/>
          <p:nvPr/>
        </p:nvSpPr>
        <p:spPr>
          <a:xfrm>
            <a:off x="372787" y="2895599"/>
            <a:ext cx="4884900" cy="808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600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Revised cost formula and new tool to provide long-term projections and prioritization of conservation projects on demand</a:t>
            </a:r>
          </a:p>
        </p:txBody>
      </p:sp>
      <p:sp>
        <p:nvSpPr>
          <p:cNvPr id="595" name="Shape 595"/>
          <p:cNvSpPr/>
          <p:nvPr/>
        </p:nvSpPr>
        <p:spPr>
          <a:xfrm>
            <a:off x="372787" y="4419599"/>
            <a:ext cx="4884900" cy="6096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600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Use tool to model cost scenarios instead of manual, one time process</a:t>
            </a:r>
          </a:p>
        </p:txBody>
      </p:sp>
      <p:sp>
        <p:nvSpPr>
          <p:cNvPr id="596" name="Shape 596"/>
          <p:cNvSpPr txBox="1"/>
          <p:nvPr/>
        </p:nvSpPr>
        <p:spPr>
          <a:xfrm>
            <a:off x="228600" y="0"/>
            <a:ext cx="8751300" cy="1150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326D89"/>
              </a:buClr>
              <a:buSzPct val="25000"/>
              <a:buFont typeface="Calibri"/>
              <a:buNone/>
            </a:pPr>
            <a:r>
              <a:rPr lang="en-US" sz="4387" b="1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ART: </a:t>
            </a:r>
            <a:r>
              <a:rPr lang="en-US" sz="3022">
                <a:solidFill>
                  <a:srgbClr val="326D89"/>
                </a:solidFill>
                <a:latin typeface="Cambria"/>
                <a:ea typeface="Cambria"/>
                <a:cs typeface="Cambria"/>
                <a:sym typeface="Cambria"/>
              </a:rPr>
              <a:t>Preserve City art for the future</a:t>
            </a:r>
          </a:p>
        </p:txBody>
      </p:sp>
      <p:sp>
        <p:nvSpPr>
          <p:cNvPr id="597" name="Shape 597"/>
          <p:cNvSpPr txBox="1"/>
          <p:nvPr/>
        </p:nvSpPr>
        <p:spPr>
          <a:xfrm>
            <a:off x="5562600" y="5638800"/>
            <a:ext cx="3219600" cy="477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rgbClr val="326D89"/>
              </a:buClr>
              <a:buSzPct val="25000"/>
              <a:buFont typeface="Arial"/>
              <a:buNone/>
            </a:pPr>
            <a:r>
              <a:rPr lang="en-US" sz="2400">
                <a:solidFill>
                  <a:srgbClr val="326D89"/>
                </a:solidFill>
                <a:latin typeface="Calibri"/>
                <a:ea typeface="Calibri"/>
                <a:cs typeface="Calibri"/>
                <a:sym typeface="Calibri"/>
              </a:rPr>
              <a:t>Optimize your resources</a:t>
            </a:r>
          </a:p>
        </p:txBody>
      </p:sp>
      <p:pic>
        <p:nvPicPr>
          <p:cNvPr id="598" name="Shape 598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5769449" y="4466348"/>
            <a:ext cx="2798498" cy="1120596"/>
          </a:xfrm>
          <a:prstGeom prst="rect">
            <a:avLst/>
          </a:prstGeom>
          <a:noFill/>
          <a:ln>
            <a:noFill/>
          </a:ln>
        </p:spPr>
      </p:pic>
      <p:pic>
        <p:nvPicPr>
          <p:cNvPr id="599" name="Shape 59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513275" y="1607100"/>
            <a:ext cx="3397350" cy="21336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119303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ight Arrow 17"/>
          <p:cNvSpPr/>
          <p:nvPr/>
        </p:nvSpPr>
        <p:spPr>
          <a:xfrm>
            <a:off x="152400" y="1850860"/>
            <a:ext cx="8763000" cy="1828800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314943" y="2460460"/>
            <a:ext cx="914400" cy="609600"/>
          </a:xfrm>
          <a:prstGeom prst="rect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Oct - Nov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926989" y="2460460"/>
            <a:ext cx="775009" cy="609600"/>
          </a:xfrm>
          <a:prstGeom prst="rect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Dec</a:t>
            </a:r>
          </a:p>
        </p:txBody>
      </p:sp>
      <p:sp>
        <p:nvSpPr>
          <p:cNvPr id="27" name="Rectangle 26"/>
          <p:cNvSpPr/>
          <p:nvPr/>
        </p:nvSpPr>
        <p:spPr>
          <a:xfrm>
            <a:off x="4777349" y="2460460"/>
            <a:ext cx="2337659" cy="609600"/>
          </a:xfrm>
          <a:prstGeom prst="rect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January - May</a:t>
            </a:r>
          </a:p>
        </p:txBody>
      </p:sp>
      <p:sp>
        <p:nvSpPr>
          <p:cNvPr id="37" name="Oval 36"/>
          <p:cNvSpPr/>
          <p:nvPr/>
        </p:nvSpPr>
        <p:spPr>
          <a:xfrm>
            <a:off x="1282625" y="2384260"/>
            <a:ext cx="762000" cy="762000"/>
          </a:xfrm>
          <a:prstGeom prst="ellipse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500" dirty="0"/>
              <a:t>Nov 22</a:t>
            </a:r>
          </a:p>
        </p:txBody>
      </p:sp>
      <p:sp>
        <p:nvSpPr>
          <p:cNvPr id="39" name="Oval 38"/>
          <p:cNvSpPr/>
          <p:nvPr/>
        </p:nvSpPr>
        <p:spPr>
          <a:xfrm>
            <a:off x="3096069" y="2384260"/>
            <a:ext cx="762000" cy="762000"/>
          </a:xfrm>
          <a:prstGeom prst="ellipse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500" dirty="0"/>
              <a:t>Dec  13</a:t>
            </a:r>
          </a:p>
        </p:txBody>
      </p:sp>
      <p:sp>
        <p:nvSpPr>
          <p:cNvPr id="40" name="Rectangle 39"/>
          <p:cNvSpPr/>
          <p:nvPr/>
        </p:nvSpPr>
        <p:spPr>
          <a:xfrm>
            <a:off x="2128387" y="2460460"/>
            <a:ext cx="914400" cy="609600"/>
          </a:xfrm>
          <a:prstGeom prst="rect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Nov 27 – Dec 13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38200" y="3364468"/>
            <a:ext cx="1656992" cy="369332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pPr algn="ctr"/>
            <a:r>
              <a:rPr lang="en-US" dirty="0">
                <a:solidFill>
                  <a:srgbClr val="326D89"/>
                </a:solidFill>
              </a:rPr>
              <a:t>Application due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59699" y="1779881"/>
            <a:ext cx="1224887" cy="369332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pPr algn="ctr"/>
            <a:r>
              <a:rPr lang="en-US" dirty="0">
                <a:solidFill>
                  <a:srgbClr val="326D89"/>
                </a:solidFill>
              </a:rPr>
              <a:t>Solicitation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2058480" y="1779881"/>
            <a:ext cx="1045479" cy="369332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pPr algn="ctr"/>
            <a:r>
              <a:rPr lang="en-US" dirty="0">
                <a:solidFill>
                  <a:srgbClr val="326D89"/>
                </a:solidFill>
              </a:rPr>
              <a:t>Selection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2593496" y="3364468"/>
            <a:ext cx="1767151" cy="369332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pPr algn="ctr"/>
            <a:r>
              <a:rPr lang="en-US" dirty="0">
                <a:solidFill>
                  <a:srgbClr val="326D89"/>
                </a:solidFill>
              </a:rPr>
              <a:t>Notify applicants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3505200" y="1779881"/>
            <a:ext cx="1618585" cy="369332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pPr algn="ctr"/>
            <a:r>
              <a:rPr lang="en-US" dirty="0">
                <a:solidFill>
                  <a:srgbClr val="326D89"/>
                </a:solidFill>
              </a:rPr>
              <a:t>Project refining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653356" y="3364468"/>
            <a:ext cx="2585644" cy="369332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pPr algn="ctr"/>
            <a:r>
              <a:rPr lang="en-US" dirty="0">
                <a:solidFill>
                  <a:srgbClr val="326D89"/>
                </a:solidFill>
              </a:rPr>
              <a:t>Analysis &amp; service change</a:t>
            </a:r>
          </a:p>
        </p:txBody>
      </p:sp>
      <p:cxnSp>
        <p:nvCxnSpPr>
          <p:cNvPr id="8" name="Straight Arrow Connector 7"/>
          <p:cNvCxnSpPr>
            <a:stCxn id="4" idx="0"/>
            <a:endCxn id="41" idx="2"/>
          </p:cNvCxnSpPr>
          <p:nvPr/>
        </p:nvCxnSpPr>
        <p:spPr>
          <a:xfrm flipV="1">
            <a:off x="772143" y="2149213"/>
            <a:ext cx="0" cy="311247"/>
          </a:xfrm>
          <a:prstGeom prst="straightConnector1">
            <a:avLst/>
          </a:prstGeom>
          <a:ln>
            <a:solidFill>
              <a:srgbClr val="326D8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stCxn id="37" idx="4"/>
            <a:endCxn id="6" idx="0"/>
          </p:cNvCxnSpPr>
          <p:nvPr/>
        </p:nvCxnSpPr>
        <p:spPr>
          <a:xfrm>
            <a:off x="1663625" y="3146260"/>
            <a:ext cx="3071" cy="218208"/>
          </a:xfrm>
          <a:prstGeom prst="straightConnector1">
            <a:avLst/>
          </a:prstGeom>
          <a:ln>
            <a:solidFill>
              <a:srgbClr val="326D8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40" idx="0"/>
            <a:endCxn id="43" idx="2"/>
          </p:cNvCxnSpPr>
          <p:nvPr/>
        </p:nvCxnSpPr>
        <p:spPr>
          <a:xfrm flipH="1" flipV="1">
            <a:off x="2581220" y="2149213"/>
            <a:ext cx="4367" cy="311247"/>
          </a:xfrm>
          <a:prstGeom prst="straightConnector1">
            <a:avLst/>
          </a:prstGeom>
          <a:ln>
            <a:solidFill>
              <a:srgbClr val="326D8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22" idx="0"/>
            <a:endCxn id="45" idx="2"/>
          </p:cNvCxnSpPr>
          <p:nvPr/>
        </p:nvCxnSpPr>
        <p:spPr>
          <a:xfrm flipH="1" flipV="1">
            <a:off x="4314493" y="2149213"/>
            <a:ext cx="1" cy="311247"/>
          </a:xfrm>
          <a:prstGeom prst="straightConnector1">
            <a:avLst/>
          </a:prstGeom>
          <a:ln>
            <a:solidFill>
              <a:srgbClr val="326D8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39" idx="4"/>
            <a:endCxn id="44" idx="0"/>
          </p:cNvCxnSpPr>
          <p:nvPr/>
        </p:nvCxnSpPr>
        <p:spPr>
          <a:xfrm>
            <a:off x="3477069" y="3146260"/>
            <a:ext cx="3" cy="218208"/>
          </a:xfrm>
          <a:prstGeom prst="straightConnector1">
            <a:avLst/>
          </a:prstGeom>
          <a:ln>
            <a:solidFill>
              <a:srgbClr val="326D8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stCxn id="27" idx="2"/>
            <a:endCxn id="47" idx="0"/>
          </p:cNvCxnSpPr>
          <p:nvPr/>
        </p:nvCxnSpPr>
        <p:spPr>
          <a:xfrm flipH="1">
            <a:off x="5946178" y="3070060"/>
            <a:ext cx="1" cy="294408"/>
          </a:xfrm>
          <a:prstGeom prst="straightConnector1">
            <a:avLst/>
          </a:prstGeom>
          <a:ln>
            <a:solidFill>
              <a:srgbClr val="326D8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ectangle 61"/>
          <p:cNvSpPr/>
          <p:nvPr/>
        </p:nvSpPr>
        <p:spPr>
          <a:xfrm>
            <a:off x="7200246" y="2456484"/>
            <a:ext cx="775009" cy="609600"/>
          </a:xfrm>
          <a:prstGeom prst="rect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June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7138909" y="1779881"/>
            <a:ext cx="897682" cy="369332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pPr algn="ctr"/>
            <a:r>
              <a:rPr lang="en-US" dirty="0">
                <a:solidFill>
                  <a:srgbClr val="326D89"/>
                </a:solidFill>
              </a:rPr>
              <a:t>Present</a:t>
            </a:r>
          </a:p>
        </p:txBody>
      </p:sp>
      <p:cxnSp>
        <p:nvCxnSpPr>
          <p:cNvPr id="64" name="Straight Arrow Connector 63"/>
          <p:cNvCxnSpPr>
            <a:endCxn id="63" idx="2"/>
          </p:cNvCxnSpPr>
          <p:nvPr/>
        </p:nvCxnSpPr>
        <p:spPr>
          <a:xfrm flipV="1">
            <a:off x="7587750" y="2149213"/>
            <a:ext cx="0" cy="259093"/>
          </a:xfrm>
          <a:prstGeom prst="straightConnector1">
            <a:avLst/>
          </a:prstGeom>
          <a:ln>
            <a:solidFill>
              <a:srgbClr val="326D8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itle 77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dirty="0"/>
              <a:t>Overview of Phases</a:t>
            </a:r>
          </a:p>
        </p:txBody>
      </p:sp>
      <p:sp>
        <p:nvSpPr>
          <p:cNvPr id="25" name="Content Placeholder 5"/>
          <p:cNvSpPr txBox="1">
            <a:spLocks/>
          </p:cNvSpPr>
          <p:nvPr/>
        </p:nvSpPr>
        <p:spPr>
          <a:xfrm>
            <a:off x="228600" y="3962400"/>
            <a:ext cx="8686800" cy="685800"/>
          </a:xfrm>
          <a:prstGeom prst="rect">
            <a:avLst/>
          </a:prstGeom>
        </p:spPr>
        <p:txBody>
          <a:bodyPr numCol="1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6DBCE2"/>
                </a:solidFill>
              </a:rPr>
              <a:t>Cohort 3: June – Dec</a:t>
            </a:r>
          </a:p>
        </p:txBody>
      </p:sp>
      <p:sp>
        <p:nvSpPr>
          <p:cNvPr id="26" name="Content Placeholder 5"/>
          <p:cNvSpPr txBox="1">
            <a:spLocks/>
          </p:cNvSpPr>
          <p:nvPr/>
        </p:nvSpPr>
        <p:spPr>
          <a:xfrm>
            <a:off x="228600" y="1066800"/>
            <a:ext cx="8686800" cy="685800"/>
          </a:xfrm>
          <a:prstGeom prst="rect">
            <a:avLst/>
          </a:prstGeom>
        </p:spPr>
        <p:txBody>
          <a:bodyPr numCol="1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6DBCE2"/>
                </a:solidFill>
              </a:rPr>
              <a:t>Cohort 2: Jan – June</a:t>
            </a:r>
          </a:p>
        </p:txBody>
      </p:sp>
      <p:sp>
        <p:nvSpPr>
          <p:cNvPr id="28" name="Right Arrow 17"/>
          <p:cNvSpPr/>
          <p:nvPr/>
        </p:nvSpPr>
        <p:spPr>
          <a:xfrm>
            <a:off x="159699" y="4670260"/>
            <a:ext cx="8763000" cy="1828800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322242" y="5279860"/>
            <a:ext cx="914400" cy="609600"/>
          </a:xfrm>
          <a:prstGeom prst="rect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April - May</a:t>
            </a:r>
          </a:p>
        </p:txBody>
      </p:sp>
      <p:sp>
        <p:nvSpPr>
          <p:cNvPr id="30" name="Rectangle 29"/>
          <p:cNvSpPr/>
          <p:nvPr/>
        </p:nvSpPr>
        <p:spPr>
          <a:xfrm>
            <a:off x="3934288" y="5279860"/>
            <a:ext cx="775009" cy="609600"/>
          </a:xfrm>
          <a:prstGeom prst="rect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June</a:t>
            </a:r>
          </a:p>
        </p:txBody>
      </p:sp>
      <p:sp>
        <p:nvSpPr>
          <p:cNvPr id="31" name="Rectangle 30"/>
          <p:cNvSpPr/>
          <p:nvPr/>
        </p:nvSpPr>
        <p:spPr>
          <a:xfrm>
            <a:off x="4784648" y="5279860"/>
            <a:ext cx="2337659" cy="609600"/>
          </a:xfrm>
          <a:prstGeom prst="rect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July - November</a:t>
            </a:r>
          </a:p>
        </p:txBody>
      </p:sp>
      <p:sp>
        <p:nvSpPr>
          <p:cNvPr id="32" name="Oval 31"/>
          <p:cNvSpPr/>
          <p:nvPr/>
        </p:nvSpPr>
        <p:spPr>
          <a:xfrm>
            <a:off x="1289924" y="5203660"/>
            <a:ext cx="762000" cy="762000"/>
          </a:xfrm>
          <a:prstGeom prst="ellipse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500" dirty="0"/>
              <a:t>May</a:t>
            </a:r>
          </a:p>
        </p:txBody>
      </p:sp>
      <p:sp>
        <p:nvSpPr>
          <p:cNvPr id="33" name="Oval 32"/>
          <p:cNvSpPr/>
          <p:nvPr/>
        </p:nvSpPr>
        <p:spPr>
          <a:xfrm>
            <a:off x="3103368" y="5203660"/>
            <a:ext cx="762000" cy="762000"/>
          </a:xfrm>
          <a:prstGeom prst="ellipse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500" dirty="0" err="1"/>
              <a:t>MidMay</a:t>
            </a:r>
            <a:r>
              <a:rPr lang="en-US" sz="1500" dirty="0"/>
              <a:t> </a:t>
            </a:r>
          </a:p>
        </p:txBody>
      </p:sp>
      <p:sp>
        <p:nvSpPr>
          <p:cNvPr id="34" name="Rectangle 33"/>
          <p:cNvSpPr/>
          <p:nvPr/>
        </p:nvSpPr>
        <p:spPr>
          <a:xfrm>
            <a:off x="2135686" y="5279860"/>
            <a:ext cx="914400" cy="609600"/>
          </a:xfrm>
          <a:prstGeom prst="rect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May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845499" y="6183868"/>
            <a:ext cx="1656992" cy="369332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pPr algn="ctr"/>
            <a:r>
              <a:rPr lang="en-US" dirty="0">
                <a:solidFill>
                  <a:srgbClr val="326D89"/>
                </a:solidFill>
              </a:rPr>
              <a:t>Application due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66998" y="4599281"/>
            <a:ext cx="1224887" cy="369332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pPr algn="ctr"/>
            <a:r>
              <a:rPr lang="en-US" dirty="0">
                <a:solidFill>
                  <a:srgbClr val="326D89"/>
                </a:solidFill>
              </a:rPr>
              <a:t>Solicitation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2065779" y="4599281"/>
            <a:ext cx="1045479" cy="369332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pPr algn="ctr"/>
            <a:r>
              <a:rPr lang="en-US" dirty="0">
                <a:solidFill>
                  <a:srgbClr val="326D89"/>
                </a:solidFill>
              </a:rPr>
              <a:t>Selection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2600792" y="6183868"/>
            <a:ext cx="1767151" cy="369332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pPr algn="ctr"/>
            <a:r>
              <a:rPr lang="en-US" dirty="0">
                <a:solidFill>
                  <a:srgbClr val="326D89"/>
                </a:solidFill>
              </a:rPr>
              <a:t>Notify applicants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3512499" y="4599281"/>
            <a:ext cx="1618585" cy="369332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pPr algn="ctr"/>
            <a:r>
              <a:rPr lang="en-US" dirty="0">
                <a:solidFill>
                  <a:srgbClr val="326D89"/>
                </a:solidFill>
              </a:rPr>
              <a:t>Project refining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4660655" y="6183868"/>
            <a:ext cx="2585644" cy="369332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pPr algn="ctr"/>
            <a:r>
              <a:rPr lang="en-US" dirty="0">
                <a:solidFill>
                  <a:srgbClr val="326D89"/>
                </a:solidFill>
              </a:rPr>
              <a:t>Analysis &amp; service change</a:t>
            </a:r>
          </a:p>
        </p:txBody>
      </p:sp>
      <p:cxnSp>
        <p:nvCxnSpPr>
          <p:cNvPr id="54" name="Straight Arrow Connector 53"/>
          <p:cNvCxnSpPr>
            <a:stCxn id="29" idx="0"/>
            <a:endCxn id="36" idx="2"/>
          </p:cNvCxnSpPr>
          <p:nvPr/>
        </p:nvCxnSpPr>
        <p:spPr>
          <a:xfrm flipV="1">
            <a:off x="779442" y="4968613"/>
            <a:ext cx="0" cy="311247"/>
          </a:xfrm>
          <a:prstGeom prst="straightConnector1">
            <a:avLst/>
          </a:prstGeom>
          <a:ln>
            <a:solidFill>
              <a:srgbClr val="326D8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cxnSpLocks/>
            <a:stCxn id="32" idx="4"/>
            <a:endCxn id="35" idx="0"/>
          </p:cNvCxnSpPr>
          <p:nvPr/>
        </p:nvCxnSpPr>
        <p:spPr>
          <a:xfrm>
            <a:off x="1670924" y="5965660"/>
            <a:ext cx="3071" cy="218208"/>
          </a:xfrm>
          <a:prstGeom prst="straightConnector1">
            <a:avLst/>
          </a:prstGeom>
          <a:ln>
            <a:solidFill>
              <a:srgbClr val="326D8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34" idx="0"/>
            <a:endCxn id="38" idx="2"/>
          </p:cNvCxnSpPr>
          <p:nvPr/>
        </p:nvCxnSpPr>
        <p:spPr>
          <a:xfrm flipH="1" flipV="1">
            <a:off x="2588519" y="4968613"/>
            <a:ext cx="4367" cy="311247"/>
          </a:xfrm>
          <a:prstGeom prst="straightConnector1">
            <a:avLst/>
          </a:prstGeom>
          <a:ln>
            <a:solidFill>
              <a:srgbClr val="326D8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stCxn id="30" idx="0"/>
            <a:endCxn id="46" idx="2"/>
          </p:cNvCxnSpPr>
          <p:nvPr/>
        </p:nvCxnSpPr>
        <p:spPr>
          <a:xfrm flipH="1" flipV="1">
            <a:off x="4321792" y="4968613"/>
            <a:ext cx="1" cy="311247"/>
          </a:xfrm>
          <a:prstGeom prst="straightConnector1">
            <a:avLst/>
          </a:prstGeom>
          <a:ln>
            <a:solidFill>
              <a:srgbClr val="326D8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cxnSpLocks/>
            <a:stCxn id="33" idx="4"/>
            <a:endCxn id="42" idx="0"/>
          </p:cNvCxnSpPr>
          <p:nvPr/>
        </p:nvCxnSpPr>
        <p:spPr>
          <a:xfrm>
            <a:off x="3484368" y="5965660"/>
            <a:ext cx="0" cy="218208"/>
          </a:xfrm>
          <a:prstGeom prst="straightConnector1">
            <a:avLst/>
          </a:prstGeom>
          <a:ln>
            <a:solidFill>
              <a:srgbClr val="326D8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cxnSpLocks/>
            <a:stCxn id="31" idx="2"/>
            <a:endCxn id="52" idx="0"/>
          </p:cNvCxnSpPr>
          <p:nvPr/>
        </p:nvCxnSpPr>
        <p:spPr>
          <a:xfrm flipH="1">
            <a:off x="5953477" y="5889460"/>
            <a:ext cx="1" cy="294408"/>
          </a:xfrm>
          <a:prstGeom prst="straightConnector1">
            <a:avLst/>
          </a:prstGeom>
          <a:ln>
            <a:solidFill>
              <a:srgbClr val="326D8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tangle 59"/>
          <p:cNvSpPr/>
          <p:nvPr/>
        </p:nvSpPr>
        <p:spPr>
          <a:xfrm>
            <a:off x="7207545" y="5275884"/>
            <a:ext cx="775009" cy="609600"/>
          </a:xfrm>
          <a:prstGeom prst="rect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Dec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7146208" y="4599281"/>
            <a:ext cx="897682" cy="369332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pPr algn="ctr"/>
            <a:r>
              <a:rPr lang="en-US" dirty="0">
                <a:solidFill>
                  <a:srgbClr val="326D89"/>
                </a:solidFill>
              </a:rPr>
              <a:t>Present</a:t>
            </a:r>
          </a:p>
        </p:txBody>
      </p:sp>
      <p:cxnSp>
        <p:nvCxnSpPr>
          <p:cNvPr id="65" name="Straight Arrow Connector 64"/>
          <p:cNvCxnSpPr>
            <a:endCxn id="61" idx="2"/>
          </p:cNvCxnSpPr>
          <p:nvPr/>
        </p:nvCxnSpPr>
        <p:spPr>
          <a:xfrm flipV="1">
            <a:off x="7595049" y="4968613"/>
            <a:ext cx="0" cy="259093"/>
          </a:xfrm>
          <a:prstGeom prst="straightConnector1">
            <a:avLst/>
          </a:prstGeom>
          <a:ln>
            <a:solidFill>
              <a:srgbClr val="326D8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/>
          <p:cNvSpPr/>
          <p:nvPr/>
        </p:nvSpPr>
        <p:spPr>
          <a:xfrm>
            <a:off x="0" y="3839266"/>
            <a:ext cx="9144000" cy="46934"/>
          </a:xfrm>
          <a:prstGeom prst="rect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69313490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itle 77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dirty="0"/>
              <a:t>Phase: Solicitation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 numCol="1"/>
          <a:lstStyle/>
          <a:p>
            <a:pPr marL="0" indent="0">
              <a:buNone/>
            </a:pPr>
            <a:r>
              <a:rPr lang="en-US" dirty="0">
                <a:solidFill>
                  <a:srgbClr val="6DBCE2"/>
                </a:solidFill>
              </a:rPr>
              <a:t>Opportunities to learn more</a:t>
            </a:r>
          </a:p>
          <a:p>
            <a:r>
              <a:rPr lang="en-US" dirty="0"/>
              <a:t>Brown bags</a:t>
            </a:r>
          </a:p>
          <a:p>
            <a:r>
              <a:rPr lang="en-US" dirty="0"/>
              <a:t>Office hours</a:t>
            </a:r>
          </a:p>
          <a:p>
            <a:r>
              <a:rPr lang="en-US" dirty="0"/>
              <a:t>Invited presentations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Dates at datasf.org/science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5" name="Right Arrow 24"/>
          <p:cNvSpPr/>
          <p:nvPr/>
        </p:nvSpPr>
        <p:spPr>
          <a:xfrm>
            <a:off x="228600" y="4953000"/>
            <a:ext cx="8763000" cy="1828800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391143" y="5562600"/>
            <a:ext cx="914400" cy="609600"/>
          </a:xfrm>
          <a:prstGeom prst="rect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600" dirty="0"/>
          </a:p>
        </p:txBody>
      </p:sp>
      <p:sp>
        <p:nvSpPr>
          <p:cNvPr id="28" name="Rectangle 27"/>
          <p:cNvSpPr/>
          <p:nvPr/>
        </p:nvSpPr>
        <p:spPr>
          <a:xfrm>
            <a:off x="4003189" y="5562600"/>
            <a:ext cx="775009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600" dirty="0"/>
          </a:p>
        </p:txBody>
      </p:sp>
      <p:sp>
        <p:nvSpPr>
          <p:cNvPr id="29" name="Rectangle 28"/>
          <p:cNvSpPr/>
          <p:nvPr/>
        </p:nvSpPr>
        <p:spPr>
          <a:xfrm>
            <a:off x="4853549" y="5562600"/>
            <a:ext cx="2337659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600" dirty="0"/>
          </a:p>
        </p:txBody>
      </p:sp>
      <p:sp>
        <p:nvSpPr>
          <p:cNvPr id="30" name="Oval 29"/>
          <p:cNvSpPr/>
          <p:nvPr/>
        </p:nvSpPr>
        <p:spPr>
          <a:xfrm>
            <a:off x="1358825" y="5486400"/>
            <a:ext cx="762000" cy="762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500" dirty="0"/>
          </a:p>
        </p:txBody>
      </p:sp>
      <p:sp>
        <p:nvSpPr>
          <p:cNvPr id="31" name="Oval 30"/>
          <p:cNvSpPr/>
          <p:nvPr/>
        </p:nvSpPr>
        <p:spPr>
          <a:xfrm>
            <a:off x="3172269" y="5486400"/>
            <a:ext cx="762000" cy="762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500" dirty="0"/>
          </a:p>
        </p:txBody>
      </p:sp>
      <p:sp>
        <p:nvSpPr>
          <p:cNvPr id="32" name="Rectangle 31"/>
          <p:cNvSpPr/>
          <p:nvPr/>
        </p:nvSpPr>
        <p:spPr>
          <a:xfrm>
            <a:off x="2204587" y="5562600"/>
            <a:ext cx="914400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600" dirty="0"/>
          </a:p>
        </p:txBody>
      </p:sp>
      <p:sp>
        <p:nvSpPr>
          <p:cNvPr id="33" name="Rectangle 32"/>
          <p:cNvSpPr/>
          <p:nvPr/>
        </p:nvSpPr>
        <p:spPr>
          <a:xfrm>
            <a:off x="7276446" y="5558624"/>
            <a:ext cx="775009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6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414744B-8C65-47ED-B4DF-C71939FDD3A6}"/>
              </a:ext>
            </a:extLst>
          </p:cNvPr>
          <p:cNvSpPr/>
          <p:nvPr/>
        </p:nvSpPr>
        <p:spPr>
          <a:xfrm>
            <a:off x="323654" y="5562600"/>
            <a:ext cx="914400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April - May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AB8D042-A454-4C9D-86F6-3304C04BA633}"/>
              </a:ext>
            </a:extLst>
          </p:cNvPr>
          <p:cNvSpPr/>
          <p:nvPr/>
        </p:nvSpPr>
        <p:spPr>
          <a:xfrm>
            <a:off x="3935700" y="5562600"/>
            <a:ext cx="775009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June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60AC743-00C4-4C48-8A16-9E77322DF4D8}"/>
              </a:ext>
            </a:extLst>
          </p:cNvPr>
          <p:cNvSpPr/>
          <p:nvPr/>
        </p:nvSpPr>
        <p:spPr>
          <a:xfrm>
            <a:off x="4786060" y="5562600"/>
            <a:ext cx="2337659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July - November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6FC1E74-0F98-47EF-AD6C-2E2C53F61C9C}"/>
              </a:ext>
            </a:extLst>
          </p:cNvPr>
          <p:cNvSpPr/>
          <p:nvPr/>
        </p:nvSpPr>
        <p:spPr>
          <a:xfrm>
            <a:off x="1291336" y="5486400"/>
            <a:ext cx="762000" cy="7620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500" dirty="0"/>
              <a:t>May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3F6629DB-3FFC-4EE8-B8D4-EBE9CA9B339E}"/>
              </a:ext>
            </a:extLst>
          </p:cNvPr>
          <p:cNvSpPr/>
          <p:nvPr/>
        </p:nvSpPr>
        <p:spPr>
          <a:xfrm>
            <a:off x="3104780" y="5486400"/>
            <a:ext cx="762000" cy="7620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500" dirty="0" err="1"/>
              <a:t>MidMay</a:t>
            </a:r>
            <a:r>
              <a:rPr lang="en-US" sz="1500" dirty="0"/>
              <a:t> 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A88C823-9671-4551-A2FC-D75931018902}"/>
              </a:ext>
            </a:extLst>
          </p:cNvPr>
          <p:cNvSpPr/>
          <p:nvPr/>
        </p:nvSpPr>
        <p:spPr>
          <a:xfrm>
            <a:off x="2137098" y="5562600"/>
            <a:ext cx="914400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May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A631875-09F1-4565-A194-226170EB48FD}"/>
              </a:ext>
            </a:extLst>
          </p:cNvPr>
          <p:cNvSpPr/>
          <p:nvPr/>
        </p:nvSpPr>
        <p:spPr>
          <a:xfrm>
            <a:off x="7208957" y="5558624"/>
            <a:ext cx="775009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Dec</a:t>
            </a:r>
          </a:p>
        </p:txBody>
      </p:sp>
    </p:spTree>
    <p:extLst>
      <p:ext uri="{BB962C8B-B14F-4D97-AF65-F5344CB8AC3E}">
        <p14:creationId xmlns:p14="http://schemas.microsoft.com/office/powerpoint/2010/main" val="169842411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itle 77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dirty="0"/>
              <a:t>Phase: Solicitation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 numCol="1"/>
          <a:lstStyle/>
          <a:p>
            <a:pPr marL="0" indent="0">
              <a:buNone/>
            </a:pPr>
            <a:r>
              <a:rPr lang="en-US" dirty="0">
                <a:solidFill>
                  <a:srgbClr val="6DBCE2"/>
                </a:solidFill>
              </a:rPr>
              <a:t>How to prepare</a:t>
            </a:r>
          </a:p>
          <a:p>
            <a:r>
              <a:rPr lang="en-US" dirty="0"/>
              <a:t>Brainstorm projects using the project types</a:t>
            </a:r>
          </a:p>
          <a:p>
            <a:r>
              <a:rPr lang="en-US" dirty="0"/>
              <a:t>Identify possible service changes</a:t>
            </a:r>
          </a:p>
          <a:p>
            <a:r>
              <a:rPr lang="en-US" dirty="0"/>
              <a:t>Review data that could help</a:t>
            </a:r>
          </a:p>
          <a:p>
            <a:r>
              <a:rPr lang="en-US" dirty="0"/>
              <a:t>Identify key staff members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Learn more at datasf.org/science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5" name="Right Arrow 24"/>
          <p:cNvSpPr/>
          <p:nvPr/>
        </p:nvSpPr>
        <p:spPr>
          <a:xfrm>
            <a:off x="228600" y="4953000"/>
            <a:ext cx="8763000" cy="1828800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20" name="Right Arrow 24">
            <a:extLst>
              <a:ext uri="{FF2B5EF4-FFF2-40B4-BE49-F238E27FC236}">
                <a16:creationId xmlns:a16="http://schemas.microsoft.com/office/drawing/2014/main" id="{AC303506-B578-4552-AAF9-7F6C274C4600}"/>
              </a:ext>
            </a:extLst>
          </p:cNvPr>
          <p:cNvSpPr/>
          <p:nvPr/>
        </p:nvSpPr>
        <p:spPr>
          <a:xfrm>
            <a:off x="228600" y="4953000"/>
            <a:ext cx="8763000" cy="1828800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63490EB-9C67-471A-81DD-1EFAD30E7D51}"/>
              </a:ext>
            </a:extLst>
          </p:cNvPr>
          <p:cNvSpPr/>
          <p:nvPr/>
        </p:nvSpPr>
        <p:spPr>
          <a:xfrm>
            <a:off x="391143" y="5562600"/>
            <a:ext cx="914400" cy="609600"/>
          </a:xfrm>
          <a:prstGeom prst="rect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60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458DA98-E4F1-44B7-9989-E2D92A8A14EA}"/>
              </a:ext>
            </a:extLst>
          </p:cNvPr>
          <p:cNvSpPr/>
          <p:nvPr/>
        </p:nvSpPr>
        <p:spPr>
          <a:xfrm>
            <a:off x="4003189" y="5562600"/>
            <a:ext cx="775009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600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F607BB6-FC1B-4C43-AB3C-A4A4C0AA93A7}"/>
              </a:ext>
            </a:extLst>
          </p:cNvPr>
          <p:cNvSpPr/>
          <p:nvPr/>
        </p:nvSpPr>
        <p:spPr>
          <a:xfrm>
            <a:off x="4853549" y="5562600"/>
            <a:ext cx="2337659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600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E09B40D-4420-4061-94E0-0BE2838F3D03}"/>
              </a:ext>
            </a:extLst>
          </p:cNvPr>
          <p:cNvSpPr/>
          <p:nvPr/>
        </p:nvSpPr>
        <p:spPr>
          <a:xfrm>
            <a:off x="1358825" y="5486400"/>
            <a:ext cx="762000" cy="762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500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7700EFE5-1C1B-4688-A030-421F895C0C6C}"/>
              </a:ext>
            </a:extLst>
          </p:cNvPr>
          <p:cNvSpPr/>
          <p:nvPr/>
        </p:nvSpPr>
        <p:spPr>
          <a:xfrm>
            <a:off x="3172269" y="5486400"/>
            <a:ext cx="762000" cy="762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500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4D3F8C1-8441-4A52-903D-27D775B5321D}"/>
              </a:ext>
            </a:extLst>
          </p:cNvPr>
          <p:cNvSpPr/>
          <p:nvPr/>
        </p:nvSpPr>
        <p:spPr>
          <a:xfrm>
            <a:off x="2204587" y="5562600"/>
            <a:ext cx="914400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600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955C0DA-B041-4BF0-B58D-39E3833CAF98}"/>
              </a:ext>
            </a:extLst>
          </p:cNvPr>
          <p:cNvSpPr/>
          <p:nvPr/>
        </p:nvSpPr>
        <p:spPr>
          <a:xfrm>
            <a:off x="7276446" y="5558624"/>
            <a:ext cx="775009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6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5E7F8A3-8347-45D8-9763-44AB6A9A1828}"/>
              </a:ext>
            </a:extLst>
          </p:cNvPr>
          <p:cNvSpPr/>
          <p:nvPr/>
        </p:nvSpPr>
        <p:spPr>
          <a:xfrm>
            <a:off x="323654" y="5562600"/>
            <a:ext cx="914400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April - May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5B1AE20-C97F-4D47-A1A4-9EE1067FB3F6}"/>
              </a:ext>
            </a:extLst>
          </p:cNvPr>
          <p:cNvSpPr/>
          <p:nvPr/>
        </p:nvSpPr>
        <p:spPr>
          <a:xfrm>
            <a:off x="3935700" y="5562600"/>
            <a:ext cx="775009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June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532C45B-C35B-490A-A441-C3D975A5ED98}"/>
              </a:ext>
            </a:extLst>
          </p:cNvPr>
          <p:cNvSpPr/>
          <p:nvPr/>
        </p:nvSpPr>
        <p:spPr>
          <a:xfrm>
            <a:off x="4786060" y="5562600"/>
            <a:ext cx="2337659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July - November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7CD76E4A-E06B-4388-91F4-8F3D04E9AA5A}"/>
              </a:ext>
            </a:extLst>
          </p:cNvPr>
          <p:cNvSpPr/>
          <p:nvPr/>
        </p:nvSpPr>
        <p:spPr>
          <a:xfrm>
            <a:off x="1291336" y="5486400"/>
            <a:ext cx="762000" cy="7620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500" dirty="0"/>
              <a:t>May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592CF4C5-E3E7-45C8-BF94-EC7DF9031482}"/>
              </a:ext>
            </a:extLst>
          </p:cNvPr>
          <p:cNvSpPr/>
          <p:nvPr/>
        </p:nvSpPr>
        <p:spPr>
          <a:xfrm>
            <a:off x="3104780" y="5486400"/>
            <a:ext cx="762000" cy="7620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500" dirty="0" err="1"/>
              <a:t>MidMay</a:t>
            </a:r>
            <a:r>
              <a:rPr lang="en-US" sz="1500" dirty="0"/>
              <a:t> 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6CDFB4F-0E01-4595-B789-61332EEAC641}"/>
              </a:ext>
            </a:extLst>
          </p:cNvPr>
          <p:cNvSpPr/>
          <p:nvPr/>
        </p:nvSpPr>
        <p:spPr>
          <a:xfrm>
            <a:off x="2137098" y="5562600"/>
            <a:ext cx="914400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May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C59AF69-F2AD-42BB-A933-A43DA9AD3940}"/>
              </a:ext>
            </a:extLst>
          </p:cNvPr>
          <p:cNvSpPr/>
          <p:nvPr/>
        </p:nvSpPr>
        <p:spPr>
          <a:xfrm>
            <a:off x="7208957" y="5558624"/>
            <a:ext cx="775009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Dec</a:t>
            </a:r>
          </a:p>
        </p:txBody>
      </p:sp>
    </p:spTree>
    <p:extLst>
      <p:ext uri="{BB962C8B-B14F-4D97-AF65-F5344CB8AC3E}">
        <p14:creationId xmlns:p14="http://schemas.microsoft.com/office/powerpoint/2010/main" val="330309681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itle 77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dirty="0"/>
              <a:t>Phase: Application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28600" y="1219200"/>
            <a:ext cx="4734600" cy="4906963"/>
          </a:xfrm>
        </p:spPr>
        <p:txBody>
          <a:bodyPr numCol="1"/>
          <a:lstStyle/>
          <a:p>
            <a:r>
              <a:rPr lang="en-US" dirty="0"/>
              <a:t>Brief online form</a:t>
            </a:r>
          </a:p>
          <a:p>
            <a:pPr lvl="1"/>
            <a:r>
              <a:rPr lang="en-US" dirty="0"/>
              <a:t>Problem statement (200 word max)</a:t>
            </a:r>
          </a:p>
          <a:p>
            <a:pPr lvl="1"/>
            <a:r>
              <a:rPr lang="en-US" dirty="0"/>
              <a:t>Impact statement (100 words max)</a:t>
            </a:r>
          </a:p>
          <a:p>
            <a:pPr lvl="1"/>
            <a:r>
              <a:rPr lang="en-US" dirty="0"/>
              <a:t>Service change statement</a:t>
            </a:r>
          </a:p>
          <a:p>
            <a:pPr lvl="1"/>
            <a:r>
              <a:rPr lang="en-US" dirty="0"/>
              <a:t>Data overview</a:t>
            </a:r>
          </a:p>
          <a:p>
            <a:pPr lvl="1"/>
            <a:r>
              <a:rPr lang="en-US" dirty="0"/>
              <a:t>Project champion</a:t>
            </a:r>
          </a:p>
          <a:p>
            <a:pPr lvl="1"/>
            <a:endParaRPr lang="en-US" sz="2000" dirty="0"/>
          </a:p>
        </p:txBody>
      </p:sp>
      <p:sp>
        <p:nvSpPr>
          <p:cNvPr id="25" name="Right Arrow 24"/>
          <p:cNvSpPr/>
          <p:nvPr/>
        </p:nvSpPr>
        <p:spPr>
          <a:xfrm>
            <a:off x="228600" y="4953000"/>
            <a:ext cx="8763000" cy="1828800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7355" y="1191322"/>
            <a:ext cx="2362200" cy="3817746"/>
          </a:xfrm>
          <a:prstGeom prst="rect">
            <a:avLst/>
          </a:prstGeom>
          <a:ln w="28575">
            <a:solidFill>
              <a:srgbClr val="326D89"/>
            </a:solidFill>
          </a:ln>
        </p:spPr>
      </p:pic>
      <p:sp>
        <p:nvSpPr>
          <p:cNvPr id="5" name="Rectangle 4"/>
          <p:cNvSpPr/>
          <p:nvPr/>
        </p:nvSpPr>
        <p:spPr>
          <a:xfrm>
            <a:off x="4963200" y="821190"/>
            <a:ext cx="3030510" cy="369332"/>
          </a:xfrm>
          <a:prstGeom prst="rect">
            <a:avLst/>
          </a:prstGeom>
        </p:spPr>
        <p:txBody>
          <a:bodyPr wrap="none" numCol="1">
            <a:spAutoFit/>
          </a:bodyPr>
          <a:lstStyle/>
          <a:p>
            <a:pPr algn="ctr"/>
            <a:r>
              <a:rPr lang="en-US" dirty="0">
                <a:solidFill>
                  <a:srgbClr val="326D89"/>
                </a:solidFill>
              </a:rPr>
              <a:t>Available at datasf.org/science</a:t>
            </a:r>
          </a:p>
        </p:txBody>
      </p:sp>
      <p:sp>
        <p:nvSpPr>
          <p:cNvPr id="14" name="Right Arrow 24">
            <a:extLst>
              <a:ext uri="{FF2B5EF4-FFF2-40B4-BE49-F238E27FC236}">
                <a16:creationId xmlns:a16="http://schemas.microsoft.com/office/drawing/2014/main" id="{AC41A5FB-EC56-4813-85A1-4BA03FC2669B}"/>
              </a:ext>
            </a:extLst>
          </p:cNvPr>
          <p:cNvSpPr/>
          <p:nvPr/>
        </p:nvSpPr>
        <p:spPr>
          <a:xfrm>
            <a:off x="228600" y="4953000"/>
            <a:ext cx="8763000" cy="1828800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1FE551B-D794-4D34-AD8B-BCFF84F1474E}"/>
              </a:ext>
            </a:extLst>
          </p:cNvPr>
          <p:cNvSpPr/>
          <p:nvPr/>
        </p:nvSpPr>
        <p:spPr>
          <a:xfrm>
            <a:off x="391143" y="5562600"/>
            <a:ext cx="914400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6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952B141-1325-4DCF-B24A-C39F95CB3A5A}"/>
              </a:ext>
            </a:extLst>
          </p:cNvPr>
          <p:cNvSpPr/>
          <p:nvPr/>
        </p:nvSpPr>
        <p:spPr>
          <a:xfrm>
            <a:off x="4003189" y="5562600"/>
            <a:ext cx="775009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6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21977FF-6210-4190-B494-20B01B5836E3}"/>
              </a:ext>
            </a:extLst>
          </p:cNvPr>
          <p:cNvSpPr/>
          <p:nvPr/>
        </p:nvSpPr>
        <p:spPr>
          <a:xfrm>
            <a:off x="4853549" y="5562600"/>
            <a:ext cx="2337659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600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32D4244-D601-4583-98D5-A9B0F1899CC9}"/>
              </a:ext>
            </a:extLst>
          </p:cNvPr>
          <p:cNvSpPr/>
          <p:nvPr/>
        </p:nvSpPr>
        <p:spPr>
          <a:xfrm>
            <a:off x="1358825" y="5486400"/>
            <a:ext cx="762000" cy="762000"/>
          </a:xfrm>
          <a:prstGeom prst="ellipse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500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A8D949D1-74C7-4429-B847-1842AB2D917D}"/>
              </a:ext>
            </a:extLst>
          </p:cNvPr>
          <p:cNvSpPr/>
          <p:nvPr/>
        </p:nvSpPr>
        <p:spPr>
          <a:xfrm>
            <a:off x="3172269" y="5486400"/>
            <a:ext cx="762000" cy="762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5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2C40AAB-4996-4DCD-9B0D-AD627FAE3E82}"/>
              </a:ext>
            </a:extLst>
          </p:cNvPr>
          <p:cNvSpPr/>
          <p:nvPr/>
        </p:nvSpPr>
        <p:spPr>
          <a:xfrm>
            <a:off x="2204587" y="5562600"/>
            <a:ext cx="914400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60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E95D984-8A71-46FB-94CC-F6401BF1A0DC}"/>
              </a:ext>
            </a:extLst>
          </p:cNvPr>
          <p:cNvSpPr/>
          <p:nvPr/>
        </p:nvSpPr>
        <p:spPr>
          <a:xfrm>
            <a:off x="7276446" y="5558624"/>
            <a:ext cx="775009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60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FF26709-8FA8-485E-90C5-08C9A03910BE}"/>
              </a:ext>
            </a:extLst>
          </p:cNvPr>
          <p:cNvSpPr/>
          <p:nvPr/>
        </p:nvSpPr>
        <p:spPr>
          <a:xfrm>
            <a:off x="323654" y="5562600"/>
            <a:ext cx="914400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April - May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8F762C2-AAFE-4EA6-A8DC-DF74487F6D4C}"/>
              </a:ext>
            </a:extLst>
          </p:cNvPr>
          <p:cNvSpPr/>
          <p:nvPr/>
        </p:nvSpPr>
        <p:spPr>
          <a:xfrm>
            <a:off x="3935700" y="5562600"/>
            <a:ext cx="775009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June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6158423-42DA-4690-B99F-292B608EFFA3}"/>
              </a:ext>
            </a:extLst>
          </p:cNvPr>
          <p:cNvSpPr/>
          <p:nvPr/>
        </p:nvSpPr>
        <p:spPr>
          <a:xfrm>
            <a:off x="4786060" y="5562600"/>
            <a:ext cx="2337659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July - November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3B5E8DB8-E586-4A86-9927-2FF9A0B09197}"/>
              </a:ext>
            </a:extLst>
          </p:cNvPr>
          <p:cNvSpPr/>
          <p:nvPr/>
        </p:nvSpPr>
        <p:spPr>
          <a:xfrm>
            <a:off x="1291336" y="5486400"/>
            <a:ext cx="762000" cy="7620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500" dirty="0"/>
              <a:t>May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031F3525-16EC-4C45-B364-711A5B2AD2B4}"/>
              </a:ext>
            </a:extLst>
          </p:cNvPr>
          <p:cNvSpPr/>
          <p:nvPr/>
        </p:nvSpPr>
        <p:spPr>
          <a:xfrm>
            <a:off x="3104780" y="5486400"/>
            <a:ext cx="762000" cy="7620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500" dirty="0" err="1"/>
              <a:t>MidMay</a:t>
            </a:r>
            <a:r>
              <a:rPr lang="en-US" sz="1500" dirty="0"/>
              <a:t> 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CBF996C-D449-479A-AD3C-F50643891878}"/>
              </a:ext>
            </a:extLst>
          </p:cNvPr>
          <p:cNvSpPr/>
          <p:nvPr/>
        </p:nvSpPr>
        <p:spPr>
          <a:xfrm>
            <a:off x="2137098" y="5562600"/>
            <a:ext cx="914400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May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28A3194-D498-4245-BA9B-10AA40436FA0}"/>
              </a:ext>
            </a:extLst>
          </p:cNvPr>
          <p:cNvSpPr/>
          <p:nvPr/>
        </p:nvSpPr>
        <p:spPr>
          <a:xfrm>
            <a:off x="7208957" y="5558624"/>
            <a:ext cx="775009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Dec</a:t>
            </a:r>
          </a:p>
        </p:txBody>
      </p:sp>
    </p:spTree>
    <p:extLst>
      <p:ext uri="{BB962C8B-B14F-4D97-AF65-F5344CB8AC3E}">
        <p14:creationId xmlns:p14="http://schemas.microsoft.com/office/powerpoint/2010/main" val="178383551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itle 77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dirty="0"/>
              <a:t>Phase: Application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 numCol="1"/>
          <a:lstStyle/>
          <a:p>
            <a:pPr marL="0" indent="0">
              <a:buNone/>
            </a:pPr>
            <a:r>
              <a:rPr lang="en-US" sz="3600" dirty="0">
                <a:solidFill>
                  <a:srgbClr val="6DBCE2"/>
                </a:solidFill>
              </a:rPr>
              <a:t>Criteria to keep in mind</a:t>
            </a:r>
          </a:p>
          <a:p>
            <a:r>
              <a:rPr lang="en-US" b="1" dirty="0"/>
              <a:t>Above all else: </a:t>
            </a:r>
            <a:r>
              <a:rPr lang="en-US" i="1" dirty="0"/>
              <a:t>A viable path to service change</a:t>
            </a:r>
          </a:p>
          <a:p>
            <a:r>
              <a:rPr lang="en-US" dirty="0"/>
              <a:t>Question / problem answerable by data science</a:t>
            </a:r>
          </a:p>
          <a:p>
            <a:r>
              <a:rPr lang="en-US" dirty="0"/>
              <a:t>Solvable within cohort time frame</a:t>
            </a:r>
          </a:p>
          <a:p>
            <a:r>
              <a:rPr lang="en-US" dirty="0"/>
              <a:t>Impact</a:t>
            </a:r>
          </a:p>
          <a:p>
            <a:r>
              <a:rPr lang="en-US" dirty="0"/>
              <a:t>Department commitment</a:t>
            </a:r>
          </a:p>
          <a:p>
            <a:r>
              <a:rPr lang="en-US" dirty="0"/>
              <a:t>Data readiness</a:t>
            </a:r>
          </a:p>
        </p:txBody>
      </p:sp>
      <p:sp>
        <p:nvSpPr>
          <p:cNvPr id="25" name="Right Arrow 24"/>
          <p:cNvSpPr/>
          <p:nvPr/>
        </p:nvSpPr>
        <p:spPr>
          <a:xfrm>
            <a:off x="228600" y="4953000"/>
            <a:ext cx="8763000" cy="1828800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EF0FA6B-2969-4404-A1D8-CB3734DCA09B}"/>
              </a:ext>
            </a:extLst>
          </p:cNvPr>
          <p:cNvSpPr/>
          <p:nvPr/>
        </p:nvSpPr>
        <p:spPr>
          <a:xfrm>
            <a:off x="391143" y="5562600"/>
            <a:ext cx="914400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6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F56C63B-3120-4C0B-ACCF-632586BF9A66}"/>
              </a:ext>
            </a:extLst>
          </p:cNvPr>
          <p:cNvSpPr/>
          <p:nvPr/>
        </p:nvSpPr>
        <p:spPr>
          <a:xfrm>
            <a:off x="4003189" y="5562600"/>
            <a:ext cx="775009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6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6FE8CE7-8FCB-42BF-90FC-F5BF3E71277C}"/>
              </a:ext>
            </a:extLst>
          </p:cNvPr>
          <p:cNvSpPr/>
          <p:nvPr/>
        </p:nvSpPr>
        <p:spPr>
          <a:xfrm>
            <a:off x="4853549" y="5562600"/>
            <a:ext cx="2337659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600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D4B13345-B0CE-4025-A8B1-1D78A8B8B5EC}"/>
              </a:ext>
            </a:extLst>
          </p:cNvPr>
          <p:cNvSpPr/>
          <p:nvPr/>
        </p:nvSpPr>
        <p:spPr>
          <a:xfrm>
            <a:off x="1358825" y="5486400"/>
            <a:ext cx="762000" cy="762000"/>
          </a:xfrm>
          <a:prstGeom prst="ellipse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500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46EA9D5D-C13B-4694-A625-1CEBE7FB94ED}"/>
              </a:ext>
            </a:extLst>
          </p:cNvPr>
          <p:cNvSpPr/>
          <p:nvPr/>
        </p:nvSpPr>
        <p:spPr>
          <a:xfrm>
            <a:off x="3172269" y="5486400"/>
            <a:ext cx="762000" cy="762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5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0923BB0-FA62-42DB-8D51-B0290512CAAD}"/>
              </a:ext>
            </a:extLst>
          </p:cNvPr>
          <p:cNvSpPr/>
          <p:nvPr/>
        </p:nvSpPr>
        <p:spPr>
          <a:xfrm>
            <a:off x="2204587" y="5562600"/>
            <a:ext cx="914400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60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FEEA118-1D2B-4D6B-AC42-7F2D239ECD6C}"/>
              </a:ext>
            </a:extLst>
          </p:cNvPr>
          <p:cNvSpPr/>
          <p:nvPr/>
        </p:nvSpPr>
        <p:spPr>
          <a:xfrm>
            <a:off x="7276446" y="5558624"/>
            <a:ext cx="775009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6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E449770-B5DD-49EA-8399-9713EBA74B34}"/>
              </a:ext>
            </a:extLst>
          </p:cNvPr>
          <p:cNvSpPr/>
          <p:nvPr/>
        </p:nvSpPr>
        <p:spPr>
          <a:xfrm>
            <a:off x="323654" y="5562600"/>
            <a:ext cx="914400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April - May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D51B94B-06BD-4505-ADB3-4CE2AB8EE22A}"/>
              </a:ext>
            </a:extLst>
          </p:cNvPr>
          <p:cNvSpPr/>
          <p:nvPr/>
        </p:nvSpPr>
        <p:spPr>
          <a:xfrm>
            <a:off x="3935700" y="5562600"/>
            <a:ext cx="775009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June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A25EB82-9EFF-4081-88E3-68232D13C97B}"/>
              </a:ext>
            </a:extLst>
          </p:cNvPr>
          <p:cNvSpPr/>
          <p:nvPr/>
        </p:nvSpPr>
        <p:spPr>
          <a:xfrm>
            <a:off x="4786060" y="5562600"/>
            <a:ext cx="2337659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July - November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1C802F74-D711-4AB8-869A-7B877B0930EA}"/>
              </a:ext>
            </a:extLst>
          </p:cNvPr>
          <p:cNvSpPr/>
          <p:nvPr/>
        </p:nvSpPr>
        <p:spPr>
          <a:xfrm>
            <a:off x="1291336" y="5486400"/>
            <a:ext cx="762000" cy="7620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500" dirty="0"/>
              <a:t>May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8A987941-8810-453F-9ABE-AA39DFB9652F}"/>
              </a:ext>
            </a:extLst>
          </p:cNvPr>
          <p:cNvSpPr/>
          <p:nvPr/>
        </p:nvSpPr>
        <p:spPr>
          <a:xfrm>
            <a:off x="3104780" y="5486400"/>
            <a:ext cx="762000" cy="7620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500" dirty="0" err="1"/>
              <a:t>MidMay</a:t>
            </a:r>
            <a:r>
              <a:rPr lang="en-US" sz="1500" dirty="0"/>
              <a:t> 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E522911-82C6-4211-B7D9-548F5FE322C4}"/>
              </a:ext>
            </a:extLst>
          </p:cNvPr>
          <p:cNvSpPr/>
          <p:nvPr/>
        </p:nvSpPr>
        <p:spPr>
          <a:xfrm>
            <a:off x="2137098" y="5562600"/>
            <a:ext cx="914400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May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9CCDF2D-6086-4F09-BE34-4EED749AF4C4}"/>
              </a:ext>
            </a:extLst>
          </p:cNvPr>
          <p:cNvSpPr/>
          <p:nvPr/>
        </p:nvSpPr>
        <p:spPr>
          <a:xfrm>
            <a:off x="7208957" y="5558624"/>
            <a:ext cx="775009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Dec</a:t>
            </a:r>
          </a:p>
        </p:txBody>
      </p:sp>
    </p:spTree>
    <p:extLst>
      <p:ext uri="{BB962C8B-B14F-4D97-AF65-F5344CB8AC3E}">
        <p14:creationId xmlns:p14="http://schemas.microsoft.com/office/powerpoint/2010/main" val="4069849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>
            <a:normAutofit/>
          </a:bodyPr>
          <a:lstStyle/>
          <a:p>
            <a:r>
              <a:rPr lang="en-US" dirty="0"/>
              <a:t>What complements data science?</a:t>
            </a:r>
            <a:endParaRPr lang="en-US" sz="1300" dirty="0"/>
          </a:p>
        </p:txBody>
      </p:sp>
      <p:sp>
        <p:nvSpPr>
          <p:cNvPr id="3" name="Rectangle 2"/>
          <p:cNvSpPr/>
          <p:nvPr/>
        </p:nvSpPr>
        <p:spPr>
          <a:xfrm>
            <a:off x="171450" y="773668"/>
            <a:ext cx="2991075" cy="369332"/>
          </a:xfrm>
          <a:prstGeom prst="rect">
            <a:avLst/>
          </a:prstGeom>
        </p:spPr>
        <p:txBody>
          <a:bodyPr wrap="none" numCol="1">
            <a:spAutoFit/>
          </a:bodyPr>
          <a:lstStyle/>
          <a:p>
            <a:r>
              <a:rPr lang="en-US" dirty="0">
                <a:solidFill>
                  <a:srgbClr val="326D89"/>
                </a:solidFill>
              </a:rPr>
              <a:t>(and is really good stuff to do)</a:t>
            </a:r>
          </a:p>
        </p:txBody>
      </p:sp>
      <p:sp>
        <p:nvSpPr>
          <p:cNvPr id="6" name="Rectangle 5"/>
          <p:cNvSpPr/>
          <p:nvPr/>
        </p:nvSpPr>
        <p:spPr>
          <a:xfrm>
            <a:off x="304800" y="1904303"/>
            <a:ext cx="1645920" cy="822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1900" b="1" dirty="0">
                <a:solidFill>
                  <a:srgbClr val="6DBCE2"/>
                </a:solidFill>
              </a:rPr>
              <a:t>Performance Management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04800" y="1295400"/>
            <a:ext cx="1645920" cy="457200"/>
          </a:xfrm>
          <a:prstGeom prst="rect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2000" b="1" dirty="0">
                <a:solidFill>
                  <a:schemeClr val="bg1"/>
                </a:solidFill>
              </a:rPr>
              <a:t>Approach</a:t>
            </a:r>
          </a:p>
        </p:txBody>
      </p:sp>
      <p:sp>
        <p:nvSpPr>
          <p:cNvPr id="14" name="Rectangle 13"/>
          <p:cNvSpPr/>
          <p:nvPr/>
        </p:nvSpPr>
        <p:spPr>
          <a:xfrm>
            <a:off x="304800" y="2895600"/>
            <a:ext cx="1645920" cy="822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1900" b="1" dirty="0">
                <a:solidFill>
                  <a:srgbClr val="6DBCE2"/>
                </a:solidFill>
              </a:rPr>
              <a:t>Evaluation</a:t>
            </a:r>
          </a:p>
        </p:txBody>
      </p:sp>
      <p:sp>
        <p:nvSpPr>
          <p:cNvPr id="18" name="Rectangle 17"/>
          <p:cNvSpPr/>
          <p:nvPr/>
        </p:nvSpPr>
        <p:spPr>
          <a:xfrm>
            <a:off x="304800" y="3886200"/>
            <a:ext cx="1645920" cy="822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1900" b="1" dirty="0">
                <a:solidFill>
                  <a:srgbClr val="6DBCE2"/>
                </a:solidFill>
              </a:rPr>
              <a:t>Policy Analysis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04800" y="4876800"/>
            <a:ext cx="1645920" cy="822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1900" b="1" dirty="0">
                <a:solidFill>
                  <a:srgbClr val="6DBCE2"/>
                </a:solidFill>
              </a:rPr>
              <a:t>Open Data</a:t>
            </a:r>
          </a:p>
        </p:txBody>
      </p:sp>
      <p:sp>
        <p:nvSpPr>
          <p:cNvPr id="26" name="Rectangle 25"/>
          <p:cNvSpPr/>
          <p:nvPr/>
        </p:nvSpPr>
        <p:spPr>
          <a:xfrm>
            <a:off x="304800" y="5867400"/>
            <a:ext cx="1645920" cy="822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1900" b="1" dirty="0" err="1">
                <a:solidFill>
                  <a:srgbClr val="6DBCE2"/>
                </a:solidFill>
              </a:rPr>
              <a:t>DataScienceSF</a:t>
            </a:r>
            <a:endParaRPr lang="en-US" sz="1900" b="1" dirty="0">
              <a:solidFill>
                <a:srgbClr val="6DBCE2"/>
              </a:solidFill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2133600" y="1295400"/>
            <a:ext cx="6675120" cy="53949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marL="182880"/>
            <a:r>
              <a:rPr lang="en-US" sz="3000" dirty="0">
                <a:solidFill>
                  <a:srgbClr val="326D89"/>
                </a:solidFill>
              </a:rPr>
              <a:t>All approaches can lead to service improvement. It’s about choosing the right tool for the job (and sometimes combining them)!</a:t>
            </a:r>
          </a:p>
        </p:txBody>
      </p:sp>
    </p:spTree>
    <p:extLst>
      <p:ext uri="{BB962C8B-B14F-4D97-AF65-F5344CB8AC3E}">
        <p14:creationId xmlns:p14="http://schemas.microsoft.com/office/powerpoint/2010/main" val="42380899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3" grpId="0" animBg="1"/>
      <p:bldP spid="14" grpId="0" animBg="1"/>
      <p:bldP spid="18" grpId="0" animBg="1"/>
      <p:bldP spid="22" grpId="0" animBg="1"/>
      <p:bldP spid="26" grpId="0" animBg="1"/>
      <p:bldP spid="30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itle 77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dirty="0"/>
              <a:t>Phase: Selection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 numCol="1"/>
          <a:lstStyle/>
          <a:p>
            <a:pPr marL="0" indent="0">
              <a:buNone/>
            </a:pPr>
            <a:r>
              <a:rPr lang="en-US" sz="3600" dirty="0">
                <a:solidFill>
                  <a:srgbClr val="6DBCE2"/>
                </a:solidFill>
              </a:rPr>
              <a:t>Process</a:t>
            </a:r>
          </a:p>
          <a:p>
            <a:r>
              <a:rPr lang="en-US" dirty="0"/>
              <a:t>Initial review</a:t>
            </a:r>
          </a:p>
          <a:p>
            <a:pPr lvl="1"/>
            <a:r>
              <a:rPr lang="en-US" dirty="0"/>
              <a:t>Criteria assessment</a:t>
            </a:r>
          </a:p>
          <a:p>
            <a:pPr lvl="1"/>
            <a:r>
              <a:rPr lang="en-US" dirty="0"/>
              <a:t>Application scoring</a:t>
            </a:r>
          </a:p>
          <a:p>
            <a:r>
              <a:rPr lang="en-US" dirty="0"/>
              <a:t>Department follow-ups, as needed</a:t>
            </a:r>
          </a:p>
          <a:p>
            <a:pPr lvl="1"/>
            <a:r>
              <a:rPr lang="en-US" dirty="0"/>
              <a:t>Be available for questions (email or in person)</a:t>
            </a:r>
          </a:p>
          <a:p>
            <a:r>
              <a:rPr lang="en-US" dirty="0"/>
              <a:t>Estimating 5-10 projects per Cohort</a:t>
            </a:r>
          </a:p>
        </p:txBody>
      </p:sp>
      <p:sp>
        <p:nvSpPr>
          <p:cNvPr id="25" name="Right Arrow 24"/>
          <p:cNvSpPr/>
          <p:nvPr/>
        </p:nvSpPr>
        <p:spPr>
          <a:xfrm>
            <a:off x="228600" y="4953000"/>
            <a:ext cx="8763000" cy="1828800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902B78-4945-43CD-876D-1712FB2DEED5}"/>
              </a:ext>
            </a:extLst>
          </p:cNvPr>
          <p:cNvSpPr/>
          <p:nvPr/>
        </p:nvSpPr>
        <p:spPr>
          <a:xfrm>
            <a:off x="391143" y="5562600"/>
            <a:ext cx="914400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6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86A90F9-243C-4843-8455-CF342ACDF132}"/>
              </a:ext>
            </a:extLst>
          </p:cNvPr>
          <p:cNvSpPr/>
          <p:nvPr/>
        </p:nvSpPr>
        <p:spPr>
          <a:xfrm>
            <a:off x="4003189" y="5562600"/>
            <a:ext cx="775009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6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D64FBF6-D8A6-4DB2-A075-17736834D0BD}"/>
              </a:ext>
            </a:extLst>
          </p:cNvPr>
          <p:cNvSpPr/>
          <p:nvPr/>
        </p:nvSpPr>
        <p:spPr>
          <a:xfrm>
            <a:off x="4853549" y="5562600"/>
            <a:ext cx="2337659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600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B71F5C7-A56B-4CA5-9502-BBB383D44834}"/>
              </a:ext>
            </a:extLst>
          </p:cNvPr>
          <p:cNvSpPr/>
          <p:nvPr/>
        </p:nvSpPr>
        <p:spPr>
          <a:xfrm>
            <a:off x="1358825" y="5486400"/>
            <a:ext cx="762000" cy="762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500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4F389DAD-677D-4652-B007-4B13084982BA}"/>
              </a:ext>
            </a:extLst>
          </p:cNvPr>
          <p:cNvSpPr/>
          <p:nvPr/>
        </p:nvSpPr>
        <p:spPr>
          <a:xfrm>
            <a:off x="3172269" y="5486400"/>
            <a:ext cx="762000" cy="762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5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3AD52A4-30F3-4FA0-897D-2FFDAC07F4CF}"/>
              </a:ext>
            </a:extLst>
          </p:cNvPr>
          <p:cNvSpPr/>
          <p:nvPr/>
        </p:nvSpPr>
        <p:spPr>
          <a:xfrm>
            <a:off x="2204587" y="5562600"/>
            <a:ext cx="914400" cy="609600"/>
          </a:xfrm>
          <a:prstGeom prst="rect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60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1633F8A-A9D9-4484-AF30-9C9EA6B2F39C}"/>
              </a:ext>
            </a:extLst>
          </p:cNvPr>
          <p:cNvSpPr/>
          <p:nvPr/>
        </p:nvSpPr>
        <p:spPr>
          <a:xfrm>
            <a:off x="7276446" y="5558624"/>
            <a:ext cx="775009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6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6E08CB7-926C-4DCA-A7C1-D24EF8EFB40D}"/>
              </a:ext>
            </a:extLst>
          </p:cNvPr>
          <p:cNvSpPr/>
          <p:nvPr/>
        </p:nvSpPr>
        <p:spPr>
          <a:xfrm>
            <a:off x="323654" y="5562600"/>
            <a:ext cx="914400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April - May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C9CE902-000E-48F1-8B36-35A1EA0CB5BF}"/>
              </a:ext>
            </a:extLst>
          </p:cNvPr>
          <p:cNvSpPr/>
          <p:nvPr/>
        </p:nvSpPr>
        <p:spPr>
          <a:xfrm>
            <a:off x="3935700" y="5562600"/>
            <a:ext cx="775009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June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CA4671F-6004-42A1-B4F2-7F29A3A0C06A}"/>
              </a:ext>
            </a:extLst>
          </p:cNvPr>
          <p:cNvSpPr/>
          <p:nvPr/>
        </p:nvSpPr>
        <p:spPr>
          <a:xfrm>
            <a:off x="4786060" y="5562600"/>
            <a:ext cx="2337659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July - November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DF3B2878-62C9-41EC-91CD-046A4F3A8CEC}"/>
              </a:ext>
            </a:extLst>
          </p:cNvPr>
          <p:cNvSpPr/>
          <p:nvPr/>
        </p:nvSpPr>
        <p:spPr>
          <a:xfrm>
            <a:off x="1291336" y="5486400"/>
            <a:ext cx="762000" cy="7620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500" dirty="0"/>
              <a:t>May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CD56BA00-D5FC-4B0B-8ADD-6A9149A1156E}"/>
              </a:ext>
            </a:extLst>
          </p:cNvPr>
          <p:cNvSpPr/>
          <p:nvPr/>
        </p:nvSpPr>
        <p:spPr>
          <a:xfrm>
            <a:off x="3104780" y="5486400"/>
            <a:ext cx="762000" cy="7620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500" dirty="0" err="1"/>
              <a:t>MidMay</a:t>
            </a:r>
            <a:r>
              <a:rPr lang="en-US" sz="1500" dirty="0"/>
              <a:t> 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2D34A9D-EA6B-4115-BEEB-0D3502A126D1}"/>
              </a:ext>
            </a:extLst>
          </p:cNvPr>
          <p:cNvSpPr/>
          <p:nvPr/>
        </p:nvSpPr>
        <p:spPr>
          <a:xfrm>
            <a:off x="2137098" y="5562600"/>
            <a:ext cx="914400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May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3EF5351-B0FF-4389-A95B-2CF78548E400}"/>
              </a:ext>
            </a:extLst>
          </p:cNvPr>
          <p:cNvSpPr/>
          <p:nvPr/>
        </p:nvSpPr>
        <p:spPr>
          <a:xfrm>
            <a:off x="7208957" y="5558624"/>
            <a:ext cx="775009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Dec</a:t>
            </a:r>
          </a:p>
        </p:txBody>
      </p:sp>
    </p:spTree>
    <p:extLst>
      <p:ext uri="{BB962C8B-B14F-4D97-AF65-F5344CB8AC3E}">
        <p14:creationId xmlns:p14="http://schemas.microsoft.com/office/powerpoint/2010/main" val="1651285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itle 77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dirty="0"/>
              <a:t>Phase: Winners Announced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 numCol="1">
            <a:normAutofit/>
          </a:bodyPr>
          <a:lstStyle/>
          <a:p>
            <a:pPr marL="0" indent="0">
              <a:buNone/>
            </a:pPr>
            <a:r>
              <a:rPr lang="en-US" sz="3600" dirty="0">
                <a:solidFill>
                  <a:srgbClr val="6DBCE2"/>
                </a:solidFill>
              </a:rPr>
              <a:t>And gentle off-ramps for the rest…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6DBCE2"/>
                </a:solidFill>
              </a:rPr>
              <a:t>Some projects may not be appropriate for data science or for our timeline. We will help identify other opportunities that may be a better fit:</a:t>
            </a:r>
          </a:p>
          <a:p>
            <a:r>
              <a:rPr lang="en-US" sz="2200" dirty="0"/>
              <a:t>Civic Bridge – </a:t>
            </a:r>
            <a:r>
              <a:rPr lang="en-US" sz="1600" dirty="0"/>
              <a:t>pro bono opportunities via the Mayor’s Office of Civic Innovation</a:t>
            </a:r>
          </a:p>
          <a:p>
            <a:r>
              <a:rPr lang="en-US" sz="2200" dirty="0"/>
              <a:t>STIR – </a:t>
            </a:r>
            <a:r>
              <a:rPr lang="en-US" sz="1600" dirty="0"/>
              <a:t>startup technology engagements via the Mayor’s Office of Civic Innovation</a:t>
            </a:r>
          </a:p>
          <a:p>
            <a:r>
              <a:rPr lang="en-US" sz="2200" dirty="0" err="1"/>
              <a:t>DataSF</a:t>
            </a:r>
            <a:r>
              <a:rPr lang="en-US" sz="2200" dirty="0"/>
              <a:t> </a:t>
            </a:r>
            <a:r>
              <a:rPr lang="en-US" sz="2200" dirty="0" err="1"/>
              <a:t>Dashboarding</a:t>
            </a:r>
            <a:r>
              <a:rPr lang="en-US" sz="2200" dirty="0"/>
              <a:t> Services</a:t>
            </a:r>
          </a:p>
          <a:p>
            <a:r>
              <a:rPr lang="en-US" sz="2200" dirty="0"/>
              <a:t>Controller's Performance Unit</a:t>
            </a:r>
          </a:p>
          <a:p>
            <a:r>
              <a:rPr lang="en-US" sz="2200" dirty="0"/>
              <a:t>Data Academy classes</a:t>
            </a:r>
          </a:p>
          <a:p>
            <a:r>
              <a:rPr lang="en-US" sz="2200" dirty="0"/>
              <a:t>External Data Science groups or volunteers</a:t>
            </a:r>
          </a:p>
          <a:p>
            <a:r>
              <a:rPr lang="en-US" sz="2200" dirty="0"/>
              <a:t>Other technical assistance</a:t>
            </a:r>
          </a:p>
          <a:p>
            <a:endParaRPr lang="en-US" sz="2400" dirty="0"/>
          </a:p>
          <a:p>
            <a:endParaRPr lang="en-US" dirty="0"/>
          </a:p>
        </p:txBody>
      </p:sp>
      <p:sp>
        <p:nvSpPr>
          <p:cNvPr id="25" name="Right Arrow 24"/>
          <p:cNvSpPr/>
          <p:nvPr/>
        </p:nvSpPr>
        <p:spPr>
          <a:xfrm>
            <a:off x="228600" y="4953000"/>
            <a:ext cx="8763000" cy="1828800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8C102AF-E606-47EB-8E2F-D7E10F2A9228}"/>
              </a:ext>
            </a:extLst>
          </p:cNvPr>
          <p:cNvSpPr/>
          <p:nvPr/>
        </p:nvSpPr>
        <p:spPr>
          <a:xfrm>
            <a:off x="391143" y="5562600"/>
            <a:ext cx="914400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6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CA4F085-E676-4358-A064-0963C7EECA95}"/>
              </a:ext>
            </a:extLst>
          </p:cNvPr>
          <p:cNvSpPr/>
          <p:nvPr/>
        </p:nvSpPr>
        <p:spPr>
          <a:xfrm>
            <a:off x="4003189" y="5562600"/>
            <a:ext cx="775009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6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CBE52D9-9A07-47EA-A848-1C488A9B9579}"/>
              </a:ext>
            </a:extLst>
          </p:cNvPr>
          <p:cNvSpPr/>
          <p:nvPr/>
        </p:nvSpPr>
        <p:spPr>
          <a:xfrm>
            <a:off x="4853549" y="5562600"/>
            <a:ext cx="2337659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600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CA6A14B-F93E-43AB-9F60-280EFE5ED6AF}"/>
              </a:ext>
            </a:extLst>
          </p:cNvPr>
          <p:cNvSpPr/>
          <p:nvPr/>
        </p:nvSpPr>
        <p:spPr>
          <a:xfrm>
            <a:off x="1358825" y="5486400"/>
            <a:ext cx="762000" cy="762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500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7C57C2A-8C08-4B17-A782-0BBC0088FEAB}"/>
              </a:ext>
            </a:extLst>
          </p:cNvPr>
          <p:cNvSpPr/>
          <p:nvPr/>
        </p:nvSpPr>
        <p:spPr>
          <a:xfrm>
            <a:off x="3172269" y="5486400"/>
            <a:ext cx="762000" cy="762000"/>
          </a:xfrm>
          <a:prstGeom prst="ellipse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5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CEAA89B-FC62-4ADD-8532-97CD80615EB9}"/>
              </a:ext>
            </a:extLst>
          </p:cNvPr>
          <p:cNvSpPr/>
          <p:nvPr/>
        </p:nvSpPr>
        <p:spPr>
          <a:xfrm>
            <a:off x="2204587" y="5562600"/>
            <a:ext cx="914400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60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285392E-CAFB-40BC-B92A-E7C477779B77}"/>
              </a:ext>
            </a:extLst>
          </p:cNvPr>
          <p:cNvSpPr/>
          <p:nvPr/>
        </p:nvSpPr>
        <p:spPr>
          <a:xfrm>
            <a:off x="7276446" y="5558624"/>
            <a:ext cx="775009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6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D0FC711-57CF-43FC-81B8-29565C0F0A21}"/>
              </a:ext>
            </a:extLst>
          </p:cNvPr>
          <p:cNvSpPr/>
          <p:nvPr/>
        </p:nvSpPr>
        <p:spPr>
          <a:xfrm>
            <a:off x="323654" y="5562600"/>
            <a:ext cx="914400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April - May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FC11835-06AC-4883-9680-0CBDFDA715B8}"/>
              </a:ext>
            </a:extLst>
          </p:cNvPr>
          <p:cNvSpPr/>
          <p:nvPr/>
        </p:nvSpPr>
        <p:spPr>
          <a:xfrm>
            <a:off x="3935700" y="5562600"/>
            <a:ext cx="775009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June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468EF75-290C-4362-8DBE-2278FF633FF2}"/>
              </a:ext>
            </a:extLst>
          </p:cNvPr>
          <p:cNvSpPr/>
          <p:nvPr/>
        </p:nvSpPr>
        <p:spPr>
          <a:xfrm>
            <a:off x="4786060" y="5562600"/>
            <a:ext cx="2337659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July - November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CC96F407-BD23-4BA7-A59D-2FB304A06DB1}"/>
              </a:ext>
            </a:extLst>
          </p:cNvPr>
          <p:cNvSpPr/>
          <p:nvPr/>
        </p:nvSpPr>
        <p:spPr>
          <a:xfrm>
            <a:off x="1291336" y="5486400"/>
            <a:ext cx="762000" cy="7620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500" dirty="0"/>
              <a:t>May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5F535EC0-5A15-47FA-B501-24DF26037FE0}"/>
              </a:ext>
            </a:extLst>
          </p:cNvPr>
          <p:cNvSpPr/>
          <p:nvPr/>
        </p:nvSpPr>
        <p:spPr>
          <a:xfrm>
            <a:off x="3104780" y="5486400"/>
            <a:ext cx="762000" cy="7620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500" dirty="0" err="1"/>
              <a:t>MidMay</a:t>
            </a:r>
            <a:r>
              <a:rPr lang="en-US" sz="1500" dirty="0"/>
              <a:t> 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FAAE366-B682-4ACC-8EA1-03008E8CD2AA}"/>
              </a:ext>
            </a:extLst>
          </p:cNvPr>
          <p:cNvSpPr/>
          <p:nvPr/>
        </p:nvSpPr>
        <p:spPr>
          <a:xfrm>
            <a:off x="2137098" y="5562600"/>
            <a:ext cx="914400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May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6FA172C-B8B2-49D7-B703-CFFFFCA4D7DC}"/>
              </a:ext>
            </a:extLst>
          </p:cNvPr>
          <p:cNvSpPr/>
          <p:nvPr/>
        </p:nvSpPr>
        <p:spPr>
          <a:xfrm>
            <a:off x="7208957" y="5558624"/>
            <a:ext cx="775009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Dec</a:t>
            </a:r>
          </a:p>
        </p:txBody>
      </p:sp>
    </p:spTree>
    <p:extLst>
      <p:ext uri="{BB962C8B-B14F-4D97-AF65-F5344CB8AC3E}">
        <p14:creationId xmlns:p14="http://schemas.microsoft.com/office/powerpoint/2010/main" val="428100469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itle 77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dirty="0"/>
              <a:t>Phase: Project refining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228600" y="1219201"/>
            <a:ext cx="8686800" cy="4114800"/>
          </a:xfrm>
        </p:spPr>
        <p:txBody>
          <a:bodyPr numCol="1"/>
          <a:lstStyle/>
          <a:p>
            <a:pPr marL="0" indent="0">
              <a:buNone/>
            </a:pPr>
            <a:r>
              <a:rPr lang="en-US" sz="3600" dirty="0">
                <a:solidFill>
                  <a:srgbClr val="6DBCE2"/>
                </a:solidFill>
              </a:rPr>
              <a:t>During this phase, we will:</a:t>
            </a:r>
          </a:p>
          <a:p>
            <a:r>
              <a:rPr lang="en-US" dirty="0"/>
              <a:t>Meet to refine the scope</a:t>
            </a:r>
          </a:p>
          <a:p>
            <a:r>
              <a:rPr lang="en-US" dirty="0"/>
              <a:t>Optionally, do initial site visits/interviews</a:t>
            </a:r>
          </a:p>
          <a:p>
            <a:r>
              <a:rPr lang="en-US" dirty="0"/>
              <a:t>Prepare data for analysis</a:t>
            </a:r>
          </a:p>
          <a:p>
            <a:r>
              <a:rPr lang="en-US" dirty="0"/>
              <a:t>Outputs</a:t>
            </a:r>
          </a:p>
          <a:p>
            <a:pPr lvl="1"/>
            <a:r>
              <a:rPr lang="en-US" dirty="0"/>
              <a:t>Project charter</a:t>
            </a:r>
          </a:p>
          <a:p>
            <a:pPr lvl="1"/>
            <a:r>
              <a:rPr lang="en-US" dirty="0"/>
              <a:t>Data exchanges and agreements, as needed</a:t>
            </a:r>
          </a:p>
        </p:txBody>
      </p:sp>
      <p:sp>
        <p:nvSpPr>
          <p:cNvPr id="25" name="Right Arrow 24"/>
          <p:cNvSpPr/>
          <p:nvPr/>
        </p:nvSpPr>
        <p:spPr>
          <a:xfrm>
            <a:off x="228600" y="4953000"/>
            <a:ext cx="8763000" cy="1828800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C4A442B-3672-4606-9D67-6330CD57F443}"/>
              </a:ext>
            </a:extLst>
          </p:cNvPr>
          <p:cNvSpPr/>
          <p:nvPr/>
        </p:nvSpPr>
        <p:spPr>
          <a:xfrm>
            <a:off x="391143" y="5562600"/>
            <a:ext cx="914400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6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95E8073-BD0A-46A1-ACD0-07A3698294FC}"/>
              </a:ext>
            </a:extLst>
          </p:cNvPr>
          <p:cNvSpPr/>
          <p:nvPr/>
        </p:nvSpPr>
        <p:spPr>
          <a:xfrm>
            <a:off x="4003189" y="5562600"/>
            <a:ext cx="775009" cy="609600"/>
          </a:xfrm>
          <a:prstGeom prst="rect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6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E795923-3949-469F-931A-A950740E4AD7}"/>
              </a:ext>
            </a:extLst>
          </p:cNvPr>
          <p:cNvSpPr/>
          <p:nvPr/>
        </p:nvSpPr>
        <p:spPr>
          <a:xfrm>
            <a:off x="4853549" y="5562600"/>
            <a:ext cx="2337659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600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3B50667-4231-4F8E-8CE1-672374883912}"/>
              </a:ext>
            </a:extLst>
          </p:cNvPr>
          <p:cNvSpPr/>
          <p:nvPr/>
        </p:nvSpPr>
        <p:spPr>
          <a:xfrm>
            <a:off x="1358825" y="5486400"/>
            <a:ext cx="762000" cy="762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500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499C8C0-EB4E-400F-B0F4-B23104C67D77}"/>
              </a:ext>
            </a:extLst>
          </p:cNvPr>
          <p:cNvSpPr/>
          <p:nvPr/>
        </p:nvSpPr>
        <p:spPr>
          <a:xfrm>
            <a:off x="3172269" y="5486400"/>
            <a:ext cx="762000" cy="762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5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347E478-6467-4748-896F-8286D3F6E038}"/>
              </a:ext>
            </a:extLst>
          </p:cNvPr>
          <p:cNvSpPr/>
          <p:nvPr/>
        </p:nvSpPr>
        <p:spPr>
          <a:xfrm>
            <a:off x="2204587" y="5562600"/>
            <a:ext cx="914400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60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CAAFEBA-2D9D-470A-AD23-1CC364ECFBFF}"/>
              </a:ext>
            </a:extLst>
          </p:cNvPr>
          <p:cNvSpPr/>
          <p:nvPr/>
        </p:nvSpPr>
        <p:spPr>
          <a:xfrm>
            <a:off x="7276446" y="5558624"/>
            <a:ext cx="775009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6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BE83F34-FCC9-4BFD-8B3B-6D3A50AE5228}"/>
              </a:ext>
            </a:extLst>
          </p:cNvPr>
          <p:cNvSpPr/>
          <p:nvPr/>
        </p:nvSpPr>
        <p:spPr>
          <a:xfrm>
            <a:off x="323654" y="5562600"/>
            <a:ext cx="914400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April - May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DFC0F9C-EA85-4FF2-B68F-C981DD0D0AC3}"/>
              </a:ext>
            </a:extLst>
          </p:cNvPr>
          <p:cNvSpPr/>
          <p:nvPr/>
        </p:nvSpPr>
        <p:spPr>
          <a:xfrm>
            <a:off x="3935700" y="5562600"/>
            <a:ext cx="775009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June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97398BB-30B3-41FF-A006-610E0B99AF10}"/>
              </a:ext>
            </a:extLst>
          </p:cNvPr>
          <p:cNvSpPr/>
          <p:nvPr/>
        </p:nvSpPr>
        <p:spPr>
          <a:xfrm>
            <a:off x="4786060" y="5562600"/>
            <a:ext cx="2337659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July - November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2F615F79-8568-4187-B2C4-7378A9791FD8}"/>
              </a:ext>
            </a:extLst>
          </p:cNvPr>
          <p:cNvSpPr/>
          <p:nvPr/>
        </p:nvSpPr>
        <p:spPr>
          <a:xfrm>
            <a:off x="1291336" y="5486400"/>
            <a:ext cx="762000" cy="7620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500" dirty="0"/>
              <a:t>May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C420A3B3-83BC-48C1-BDAA-EDDFF5ADE25C}"/>
              </a:ext>
            </a:extLst>
          </p:cNvPr>
          <p:cNvSpPr/>
          <p:nvPr/>
        </p:nvSpPr>
        <p:spPr>
          <a:xfrm>
            <a:off x="3104780" y="5486400"/>
            <a:ext cx="762000" cy="7620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500" dirty="0" err="1"/>
              <a:t>MidMay</a:t>
            </a:r>
            <a:r>
              <a:rPr lang="en-US" sz="1500" dirty="0"/>
              <a:t> 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FDFAC38-D2DC-435D-9642-E0293E4A8EA0}"/>
              </a:ext>
            </a:extLst>
          </p:cNvPr>
          <p:cNvSpPr/>
          <p:nvPr/>
        </p:nvSpPr>
        <p:spPr>
          <a:xfrm>
            <a:off x="2137098" y="5562600"/>
            <a:ext cx="914400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May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ACBE344-8B37-415F-BFBA-D9AC0FD58248}"/>
              </a:ext>
            </a:extLst>
          </p:cNvPr>
          <p:cNvSpPr/>
          <p:nvPr/>
        </p:nvSpPr>
        <p:spPr>
          <a:xfrm>
            <a:off x="7208957" y="5558624"/>
            <a:ext cx="775009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Dec</a:t>
            </a:r>
          </a:p>
        </p:txBody>
      </p:sp>
    </p:spTree>
    <p:extLst>
      <p:ext uri="{BB962C8B-B14F-4D97-AF65-F5344CB8AC3E}">
        <p14:creationId xmlns:p14="http://schemas.microsoft.com/office/powerpoint/2010/main" val="1589022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itle 77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dirty="0"/>
              <a:t>Phase: Analysis and service change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228600" y="1219200"/>
            <a:ext cx="5715000" cy="4906963"/>
          </a:xfrm>
        </p:spPr>
        <p:txBody>
          <a:bodyPr numCol="1">
            <a:normAutofit/>
          </a:bodyPr>
          <a:lstStyle/>
          <a:p>
            <a:pPr marL="0" indent="0">
              <a:buNone/>
            </a:pPr>
            <a:r>
              <a:rPr lang="en-US" sz="3600" dirty="0">
                <a:solidFill>
                  <a:srgbClr val="6DBCE2"/>
                </a:solidFill>
              </a:rPr>
              <a:t>During this phase, we will:</a:t>
            </a:r>
          </a:p>
          <a:p>
            <a:r>
              <a:rPr lang="en-US" dirty="0"/>
              <a:t>Conduct site visits, ride-</a:t>
            </a:r>
            <a:r>
              <a:rPr lang="en-US" dirty="0" err="1"/>
              <a:t>alongs</a:t>
            </a:r>
            <a:r>
              <a:rPr lang="en-US" dirty="0"/>
              <a:t> and interviews, as appropriate</a:t>
            </a:r>
          </a:p>
          <a:p>
            <a:r>
              <a:rPr lang="en-US" dirty="0"/>
              <a:t>Conduct iterative analysis</a:t>
            </a:r>
          </a:p>
          <a:p>
            <a:r>
              <a:rPr lang="en-US" dirty="0"/>
              <a:t>Implementation testing</a:t>
            </a:r>
          </a:p>
          <a:p>
            <a:r>
              <a:rPr lang="en-US" dirty="0"/>
              <a:t>Handoff and training</a:t>
            </a:r>
          </a:p>
        </p:txBody>
      </p:sp>
      <p:sp>
        <p:nvSpPr>
          <p:cNvPr id="25" name="Right Arrow 24"/>
          <p:cNvSpPr/>
          <p:nvPr/>
        </p:nvSpPr>
        <p:spPr>
          <a:xfrm>
            <a:off x="228600" y="4953000"/>
            <a:ext cx="8763000" cy="1828800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46316569"/>
              </p:ext>
            </p:extLst>
          </p:nvPr>
        </p:nvGraphicFramePr>
        <p:xfrm>
          <a:off x="5584575" y="1676400"/>
          <a:ext cx="3842250" cy="25615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3" name="Rectangle 12">
            <a:extLst>
              <a:ext uri="{FF2B5EF4-FFF2-40B4-BE49-F238E27FC236}">
                <a16:creationId xmlns:a16="http://schemas.microsoft.com/office/drawing/2014/main" id="{098202D6-86AD-4592-965B-F88F7C859EE5}"/>
              </a:ext>
            </a:extLst>
          </p:cNvPr>
          <p:cNvSpPr/>
          <p:nvPr/>
        </p:nvSpPr>
        <p:spPr>
          <a:xfrm>
            <a:off x="391143" y="5562600"/>
            <a:ext cx="914400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6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668E54-2635-468E-8244-2F7E888C57EC}"/>
              </a:ext>
            </a:extLst>
          </p:cNvPr>
          <p:cNvSpPr/>
          <p:nvPr/>
        </p:nvSpPr>
        <p:spPr>
          <a:xfrm>
            <a:off x="4003189" y="5562600"/>
            <a:ext cx="775009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6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BD1EF7F-F74F-45AC-ACF0-C8AA1E1D5C7B}"/>
              </a:ext>
            </a:extLst>
          </p:cNvPr>
          <p:cNvSpPr/>
          <p:nvPr/>
        </p:nvSpPr>
        <p:spPr>
          <a:xfrm>
            <a:off x="4853549" y="5562600"/>
            <a:ext cx="2337659" cy="609600"/>
          </a:xfrm>
          <a:prstGeom prst="rect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600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C6DC889D-59DC-483B-86A1-3635A6ECC58F}"/>
              </a:ext>
            </a:extLst>
          </p:cNvPr>
          <p:cNvSpPr/>
          <p:nvPr/>
        </p:nvSpPr>
        <p:spPr>
          <a:xfrm>
            <a:off x="1358825" y="5486400"/>
            <a:ext cx="762000" cy="762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500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42AF4CC8-519D-432E-B797-E3D2E56B9193}"/>
              </a:ext>
            </a:extLst>
          </p:cNvPr>
          <p:cNvSpPr/>
          <p:nvPr/>
        </p:nvSpPr>
        <p:spPr>
          <a:xfrm>
            <a:off x="3172269" y="5486400"/>
            <a:ext cx="762000" cy="762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50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09F9723-0982-4977-9D75-50FF33CA958C}"/>
              </a:ext>
            </a:extLst>
          </p:cNvPr>
          <p:cNvSpPr/>
          <p:nvPr/>
        </p:nvSpPr>
        <p:spPr>
          <a:xfrm>
            <a:off x="2204587" y="5562600"/>
            <a:ext cx="914400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6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68367E7-1C5D-4A93-9F65-FD43EB8DCC01}"/>
              </a:ext>
            </a:extLst>
          </p:cNvPr>
          <p:cNvSpPr/>
          <p:nvPr/>
        </p:nvSpPr>
        <p:spPr>
          <a:xfrm>
            <a:off x="7276446" y="5558624"/>
            <a:ext cx="775009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6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676BC3C-E308-4BDB-B6DE-B29A7F998B61}"/>
              </a:ext>
            </a:extLst>
          </p:cNvPr>
          <p:cNvSpPr/>
          <p:nvPr/>
        </p:nvSpPr>
        <p:spPr>
          <a:xfrm>
            <a:off x="323654" y="5562600"/>
            <a:ext cx="914400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April - May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114898D-146F-45A3-BD64-3CAAB61BE0CC}"/>
              </a:ext>
            </a:extLst>
          </p:cNvPr>
          <p:cNvSpPr/>
          <p:nvPr/>
        </p:nvSpPr>
        <p:spPr>
          <a:xfrm>
            <a:off x="3935700" y="5562600"/>
            <a:ext cx="775009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June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F2C0B8-635E-45C8-9688-2F0EEEEDD85F}"/>
              </a:ext>
            </a:extLst>
          </p:cNvPr>
          <p:cNvSpPr/>
          <p:nvPr/>
        </p:nvSpPr>
        <p:spPr>
          <a:xfrm>
            <a:off x="4786060" y="5562600"/>
            <a:ext cx="2337659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July - November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568C95F6-8FD6-4C50-A412-D865EAFA4D89}"/>
              </a:ext>
            </a:extLst>
          </p:cNvPr>
          <p:cNvSpPr/>
          <p:nvPr/>
        </p:nvSpPr>
        <p:spPr>
          <a:xfrm>
            <a:off x="1291336" y="5486400"/>
            <a:ext cx="762000" cy="7620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500" dirty="0"/>
              <a:t>May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54D0086-217F-4FDF-854D-CD5778080B98}"/>
              </a:ext>
            </a:extLst>
          </p:cNvPr>
          <p:cNvSpPr/>
          <p:nvPr/>
        </p:nvSpPr>
        <p:spPr>
          <a:xfrm>
            <a:off x="3104780" y="5486400"/>
            <a:ext cx="762000" cy="7620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500" dirty="0" err="1"/>
              <a:t>MidMay</a:t>
            </a:r>
            <a:r>
              <a:rPr lang="en-US" sz="1500" dirty="0"/>
              <a:t> 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9F30AC2-1AA6-423F-85EE-C1E7A1993FC9}"/>
              </a:ext>
            </a:extLst>
          </p:cNvPr>
          <p:cNvSpPr/>
          <p:nvPr/>
        </p:nvSpPr>
        <p:spPr>
          <a:xfrm>
            <a:off x="2137098" y="5562600"/>
            <a:ext cx="914400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May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C9BAF42-4F7F-47E1-BF2C-D79560315513}"/>
              </a:ext>
            </a:extLst>
          </p:cNvPr>
          <p:cNvSpPr/>
          <p:nvPr/>
        </p:nvSpPr>
        <p:spPr>
          <a:xfrm>
            <a:off x="7208957" y="5558624"/>
            <a:ext cx="775009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Dec</a:t>
            </a:r>
          </a:p>
        </p:txBody>
      </p:sp>
    </p:spTree>
    <p:extLst>
      <p:ext uri="{BB962C8B-B14F-4D97-AF65-F5344CB8AC3E}">
        <p14:creationId xmlns:p14="http://schemas.microsoft.com/office/powerpoint/2010/main" val="2803944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  <p:bldGraphic spid="2" grpId="0">
        <p:bldAsOne/>
      </p:bldGraphic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632068" y="1905000"/>
            <a:ext cx="2954215" cy="457200"/>
          </a:xfrm>
          <a:prstGeom prst="rect">
            <a:avLst/>
          </a:prstGeom>
          <a:solidFill>
            <a:srgbClr val="6DBC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Statistical Methods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632068" y="2418364"/>
            <a:ext cx="2954215" cy="457200"/>
          </a:xfrm>
          <a:prstGeom prst="rect">
            <a:avLst/>
          </a:prstGeom>
          <a:solidFill>
            <a:srgbClr val="6DBC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Tools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632066" y="2931728"/>
            <a:ext cx="2954215" cy="457200"/>
          </a:xfrm>
          <a:prstGeom prst="rect">
            <a:avLst/>
          </a:prstGeom>
          <a:solidFill>
            <a:srgbClr val="6DBC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User Experience Research</a:t>
            </a:r>
          </a:p>
        </p:txBody>
      </p:sp>
      <p:sp>
        <p:nvSpPr>
          <p:cNvPr id="19" name="Rectangle 18"/>
          <p:cNvSpPr/>
          <p:nvPr/>
        </p:nvSpPr>
        <p:spPr>
          <a:xfrm>
            <a:off x="1632066" y="3445092"/>
            <a:ext cx="2954215" cy="457200"/>
          </a:xfrm>
          <a:prstGeom prst="rect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Issue expertise</a:t>
            </a:r>
          </a:p>
        </p:txBody>
      </p:sp>
      <p:sp>
        <p:nvSpPr>
          <p:cNvPr id="3" name="Right Arrow 2"/>
          <p:cNvSpPr/>
          <p:nvPr/>
        </p:nvSpPr>
        <p:spPr>
          <a:xfrm>
            <a:off x="4766442" y="2703128"/>
            <a:ext cx="762000" cy="1371600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5715000" y="1905000"/>
            <a:ext cx="3048001" cy="304454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2400" b="1" dirty="0">
                <a:solidFill>
                  <a:srgbClr val="326D89"/>
                </a:solidFill>
              </a:rPr>
              <a:t>Final Product is Algorithm + Tool:</a:t>
            </a:r>
          </a:p>
          <a:p>
            <a:r>
              <a:rPr lang="en-US" sz="2000" dirty="0">
                <a:solidFill>
                  <a:srgbClr val="6DBCE2"/>
                </a:solidFill>
              </a:rPr>
              <a:t>Algorithms that are scripted and automated (real time if needed) tied to some service change tool (e.g. list, service, alert) implemented together and maintained by department</a:t>
            </a:r>
          </a:p>
        </p:txBody>
      </p:sp>
      <p:sp>
        <p:nvSpPr>
          <p:cNvPr id="17" name="Rectangle 16"/>
          <p:cNvSpPr/>
          <p:nvPr/>
        </p:nvSpPr>
        <p:spPr>
          <a:xfrm>
            <a:off x="381000" y="1905001"/>
            <a:ext cx="1202574" cy="1483928"/>
          </a:xfrm>
          <a:prstGeom prst="rect">
            <a:avLst/>
          </a:prstGeom>
          <a:solidFill>
            <a:srgbClr val="6DBC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What </a:t>
            </a:r>
            <a:r>
              <a:rPr lang="en-US" sz="2000" b="1" dirty="0" err="1">
                <a:solidFill>
                  <a:schemeClr val="bg1"/>
                </a:solidFill>
              </a:rPr>
              <a:t>DataSF</a:t>
            </a:r>
            <a:r>
              <a:rPr lang="en-US" sz="2000" b="1" dirty="0">
                <a:solidFill>
                  <a:schemeClr val="bg1"/>
                </a:solidFill>
              </a:rPr>
              <a:t> Brings</a:t>
            </a:r>
          </a:p>
        </p:txBody>
      </p:sp>
      <p:sp>
        <p:nvSpPr>
          <p:cNvPr id="21" name="Rectangle 20"/>
          <p:cNvSpPr/>
          <p:nvPr/>
        </p:nvSpPr>
        <p:spPr>
          <a:xfrm>
            <a:off x="375459" y="3445092"/>
            <a:ext cx="1202574" cy="1504451"/>
          </a:xfrm>
          <a:prstGeom prst="rect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What You Bring</a:t>
            </a:r>
          </a:p>
        </p:txBody>
      </p:sp>
      <p:sp>
        <p:nvSpPr>
          <p:cNvPr id="22" name="Rectangle 21"/>
          <p:cNvSpPr/>
          <p:nvPr/>
        </p:nvSpPr>
        <p:spPr>
          <a:xfrm>
            <a:off x="1628869" y="3968717"/>
            <a:ext cx="2954215" cy="457200"/>
          </a:xfrm>
          <a:prstGeom prst="rect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A good question &amp; data</a:t>
            </a:r>
          </a:p>
        </p:txBody>
      </p:sp>
      <p:sp>
        <p:nvSpPr>
          <p:cNvPr id="24" name="Rectangle 23"/>
          <p:cNvSpPr/>
          <p:nvPr/>
        </p:nvSpPr>
        <p:spPr>
          <a:xfrm>
            <a:off x="1628869" y="4492343"/>
            <a:ext cx="2954215" cy="457200"/>
          </a:xfrm>
          <a:prstGeom prst="rect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Project champion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 numCol="1">
            <a:normAutofit/>
          </a:bodyPr>
          <a:lstStyle/>
          <a:p>
            <a:r>
              <a:rPr lang="en-US" dirty="0"/>
              <a:t>Phase: Analysis and service change</a:t>
            </a:r>
          </a:p>
        </p:txBody>
      </p:sp>
    </p:spTree>
    <p:extLst>
      <p:ext uri="{BB962C8B-B14F-4D97-AF65-F5344CB8AC3E}">
        <p14:creationId xmlns:p14="http://schemas.microsoft.com/office/powerpoint/2010/main" val="3726078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3" grpId="0" animBg="1"/>
      <p:bldP spid="20" grpId="0" animBg="1"/>
      <p:bldP spid="21" grpId="0" animBg="1"/>
      <p:bldP spid="22" grpId="0" animBg="1"/>
      <p:bldP spid="24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itle 77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dirty="0"/>
              <a:t>Phase: Present (&amp; Disseminate)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228600" y="1219201"/>
            <a:ext cx="8686800" cy="4191000"/>
          </a:xfrm>
        </p:spPr>
        <p:txBody>
          <a:bodyPr numCol="1">
            <a:normAutofit lnSpcReduction="10000"/>
          </a:bodyPr>
          <a:lstStyle/>
          <a:p>
            <a:pPr marL="0" indent="0">
              <a:buNone/>
            </a:pPr>
            <a:r>
              <a:rPr lang="en-US" sz="3600" dirty="0">
                <a:solidFill>
                  <a:srgbClr val="6DBCE2"/>
                </a:solidFill>
              </a:rPr>
              <a:t>During this phase, we will:</a:t>
            </a:r>
          </a:p>
          <a:p>
            <a:r>
              <a:rPr lang="en-US" b="1" dirty="0"/>
              <a:t>Present and celebrate</a:t>
            </a:r>
            <a:r>
              <a:rPr lang="en-US" dirty="0"/>
              <a:t> the results with cohort</a:t>
            </a:r>
          </a:p>
          <a:p>
            <a:r>
              <a:rPr lang="en-US" dirty="0"/>
              <a:t>As appropriate, </a:t>
            </a:r>
            <a:r>
              <a:rPr lang="en-US" b="1" dirty="0"/>
              <a:t>write</a:t>
            </a:r>
            <a:r>
              <a:rPr lang="en-US" dirty="0"/>
              <a:t> an article for </a:t>
            </a:r>
            <a:r>
              <a:rPr lang="en-US" dirty="0" err="1"/>
              <a:t>DataSF</a:t>
            </a:r>
            <a:r>
              <a:rPr lang="en-US" dirty="0"/>
              <a:t> Speaks (datasf.org/blog) and/or other venues</a:t>
            </a:r>
          </a:p>
          <a:p>
            <a:r>
              <a:rPr lang="en-US" b="1" dirty="0"/>
              <a:t>Disseminate</a:t>
            </a:r>
            <a:r>
              <a:rPr lang="en-US" dirty="0"/>
              <a:t> method and approach (not data) for other departments and cities to learn</a:t>
            </a:r>
          </a:p>
          <a:p>
            <a:r>
              <a:rPr lang="en-US" dirty="0"/>
              <a:t>Data Scientist </a:t>
            </a:r>
            <a:r>
              <a:rPr lang="en-US" b="1" dirty="0"/>
              <a:t>will continue to be available </a:t>
            </a:r>
            <a:r>
              <a:rPr lang="en-US" dirty="0"/>
              <a:t>during office hours for continued support</a:t>
            </a:r>
          </a:p>
        </p:txBody>
      </p:sp>
      <p:sp>
        <p:nvSpPr>
          <p:cNvPr id="25" name="Right Arrow 24"/>
          <p:cNvSpPr/>
          <p:nvPr/>
        </p:nvSpPr>
        <p:spPr>
          <a:xfrm>
            <a:off x="228600" y="4953000"/>
            <a:ext cx="8763000" cy="1828800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AFCB6E0-99E9-4FEB-B673-6F720C8DEC03}"/>
              </a:ext>
            </a:extLst>
          </p:cNvPr>
          <p:cNvSpPr/>
          <p:nvPr/>
        </p:nvSpPr>
        <p:spPr>
          <a:xfrm>
            <a:off x="391143" y="5562600"/>
            <a:ext cx="914400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6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D29C051-9916-4397-BCF6-B49FC4330EA0}"/>
              </a:ext>
            </a:extLst>
          </p:cNvPr>
          <p:cNvSpPr/>
          <p:nvPr/>
        </p:nvSpPr>
        <p:spPr>
          <a:xfrm>
            <a:off x="4003189" y="5562600"/>
            <a:ext cx="775009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6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6AB6B98-BC3B-4381-94BF-AFA002A30876}"/>
              </a:ext>
            </a:extLst>
          </p:cNvPr>
          <p:cNvSpPr/>
          <p:nvPr/>
        </p:nvSpPr>
        <p:spPr>
          <a:xfrm>
            <a:off x="4853549" y="5562600"/>
            <a:ext cx="2337659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600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5A99E1B-7CE7-472D-9761-EB9F7DF63245}"/>
              </a:ext>
            </a:extLst>
          </p:cNvPr>
          <p:cNvSpPr/>
          <p:nvPr/>
        </p:nvSpPr>
        <p:spPr>
          <a:xfrm>
            <a:off x="1358825" y="5486400"/>
            <a:ext cx="762000" cy="762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500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7B5BB356-BDA0-4F36-8426-4D40EE3DB367}"/>
              </a:ext>
            </a:extLst>
          </p:cNvPr>
          <p:cNvSpPr/>
          <p:nvPr/>
        </p:nvSpPr>
        <p:spPr>
          <a:xfrm>
            <a:off x="3172269" y="5486400"/>
            <a:ext cx="762000" cy="762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5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3C25C76-462B-4950-898A-CE2BF036948F}"/>
              </a:ext>
            </a:extLst>
          </p:cNvPr>
          <p:cNvSpPr/>
          <p:nvPr/>
        </p:nvSpPr>
        <p:spPr>
          <a:xfrm>
            <a:off x="2204587" y="5562600"/>
            <a:ext cx="914400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60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C85CA5E-0D90-4943-9182-0EC805EFCB18}"/>
              </a:ext>
            </a:extLst>
          </p:cNvPr>
          <p:cNvSpPr/>
          <p:nvPr/>
        </p:nvSpPr>
        <p:spPr>
          <a:xfrm>
            <a:off x="7276446" y="5558624"/>
            <a:ext cx="775009" cy="609600"/>
          </a:xfrm>
          <a:prstGeom prst="rect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6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F672950-A203-43FF-A0D3-A6FCD52448B0}"/>
              </a:ext>
            </a:extLst>
          </p:cNvPr>
          <p:cNvSpPr/>
          <p:nvPr/>
        </p:nvSpPr>
        <p:spPr>
          <a:xfrm>
            <a:off x="323654" y="5562600"/>
            <a:ext cx="914400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April - May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D06523B-1F74-4DCF-97D9-2AC5BC24FE40}"/>
              </a:ext>
            </a:extLst>
          </p:cNvPr>
          <p:cNvSpPr/>
          <p:nvPr/>
        </p:nvSpPr>
        <p:spPr>
          <a:xfrm>
            <a:off x="3935700" y="5562600"/>
            <a:ext cx="775009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June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888B1A4-D70E-4452-9671-782FB29AAA21}"/>
              </a:ext>
            </a:extLst>
          </p:cNvPr>
          <p:cNvSpPr/>
          <p:nvPr/>
        </p:nvSpPr>
        <p:spPr>
          <a:xfrm>
            <a:off x="4786060" y="5562600"/>
            <a:ext cx="2337659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July - November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DD5B38A3-5AEF-47B8-BE3D-4463A70F9F54}"/>
              </a:ext>
            </a:extLst>
          </p:cNvPr>
          <p:cNvSpPr/>
          <p:nvPr/>
        </p:nvSpPr>
        <p:spPr>
          <a:xfrm>
            <a:off x="1291336" y="5486400"/>
            <a:ext cx="762000" cy="7620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500" dirty="0"/>
              <a:t>May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2E91E9F5-A8E5-479D-AA97-A6F3DBFDE051}"/>
              </a:ext>
            </a:extLst>
          </p:cNvPr>
          <p:cNvSpPr/>
          <p:nvPr/>
        </p:nvSpPr>
        <p:spPr>
          <a:xfrm>
            <a:off x="3104780" y="5486400"/>
            <a:ext cx="762000" cy="7620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500" dirty="0" err="1"/>
              <a:t>MidMay</a:t>
            </a:r>
            <a:r>
              <a:rPr lang="en-US" sz="1500" dirty="0"/>
              <a:t> 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10966B-D257-43C3-8D30-E7AF93B0B427}"/>
              </a:ext>
            </a:extLst>
          </p:cNvPr>
          <p:cNvSpPr/>
          <p:nvPr/>
        </p:nvSpPr>
        <p:spPr>
          <a:xfrm>
            <a:off x="2137098" y="5562600"/>
            <a:ext cx="914400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May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055673D-A4A2-445B-8C9A-BBE4854971DC}"/>
              </a:ext>
            </a:extLst>
          </p:cNvPr>
          <p:cNvSpPr/>
          <p:nvPr/>
        </p:nvSpPr>
        <p:spPr>
          <a:xfrm>
            <a:off x="7208957" y="5558624"/>
            <a:ext cx="775009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Dec</a:t>
            </a:r>
          </a:p>
        </p:txBody>
      </p:sp>
    </p:spTree>
    <p:extLst>
      <p:ext uri="{BB962C8B-B14F-4D97-AF65-F5344CB8AC3E}">
        <p14:creationId xmlns:p14="http://schemas.microsoft.com/office/powerpoint/2010/main" val="382918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 numCol="1">
            <a:normAutofit fontScale="90000"/>
          </a:bodyPr>
          <a:lstStyle/>
          <a:p>
            <a:r>
              <a:rPr lang="en-US" dirty="0"/>
              <a:t>Meet the team </a:t>
            </a:r>
            <a:r>
              <a:rPr lang="en-US" dirty="0">
                <a:sym typeface="Wingdings" panose="05000000000000000000" pitchFamily="2" charset="2"/>
              </a:rPr>
              <a:t> &amp; Acknowledgements</a:t>
            </a:r>
            <a:endParaRPr lang="en-US" dirty="0"/>
          </a:p>
        </p:txBody>
      </p:sp>
      <p:pic>
        <p:nvPicPr>
          <p:cNvPr id="2050" name="Picture 2" descr="Joy Bonaguro's pictur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800600" y="2590800"/>
            <a:ext cx="1143000" cy="1143000"/>
          </a:xfrm>
          <a:prstGeom prst="ellipse">
            <a:avLst/>
          </a:prstGeom>
          <a:ln w="76200">
            <a:solidFill>
              <a:srgbClr val="326D89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2052" name="Picture 4" descr="Jason Lally's pictur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800600" y="1066800"/>
            <a:ext cx="1143000" cy="1143000"/>
          </a:xfrm>
          <a:prstGeom prst="ellipse">
            <a:avLst/>
          </a:prstGeom>
          <a:ln w="76200">
            <a:solidFill>
              <a:srgbClr val="326D89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2054" name="Picture 6" descr="Erica Finkle's pictur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44532" y="2590800"/>
            <a:ext cx="1143000" cy="1143000"/>
          </a:xfrm>
          <a:prstGeom prst="ellipse">
            <a:avLst/>
          </a:prstGeom>
          <a:ln w="76200">
            <a:solidFill>
              <a:srgbClr val="326D89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2058" name="Picture 10" descr="Blake Valenta's picture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56111" y="1066800"/>
            <a:ext cx="1143000" cy="1143000"/>
          </a:xfrm>
          <a:prstGeom prst="ellipse">
            <a:avLst/>
          </a:prstGeom>
          <a:ln w="76200">
            <a:solidFill>
              <a:srgbClr val="326D89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2060" name="Picture 12" descr="Kimberly Hicks's picture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800600" y="4114800"/>
            <a:ext cx="1143000" cy="1143000"/>
          </a:xfrm>
          <a:prstGeom prst="ellipse">
            <a:avLst/>
          </a:prstGeom>
          <a:ln w="76200">
            <a:solidFill>
              <a:srgbClr val="326D89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5" name="TextBox 4"/>
          <p:cNvSpPr txBox="1"/>
          <p:nvPr/>
        </p:nvSpPr>
        <p:spPr>
          <a:xfrm>
            <a:off x="1851319" y="4270802"/>
            <a:ext cx="2882905" cy="830997"/>
          </a:xfrm>
          <a:prstGeom prst="rect">
            <a:avLst/>
          </a:prstGeom>
          <a:noFill/>
        </p:spPr>
        <p:txBody>
          <a:bodyPr wrap="none" numCol="1" rtlCol="0">
            <a:spAutoFit/>
          </a:bodyPr>
          <a:lstStyle/>
          <a:p>
            <a:r>
              <a:rPr lang="en-US" b="1" dirty="0">
                <a:solidFill>
                  <a:srgbClr val="326D89"/>
                </a:solidFill>
              </a:rPr>
              <a:t>Janine</a:t>
            </a:r>
          </a:p>
          <a:p>
            <a:r>
              <a:rPr lang="en-US" dirty="0">
                <a:solidFill>
                  <a:srgbClr val="326D89"/>
                </a:solidFill>
              </a:rPr>
              <a:t>Open Data Services Engineer</a:t>
            </a:r>
          </a:p>
          <a:p>
            <a:r>
              <a:rPr lang="en-US" sz="1200" dirty="0">
                <a:solidFill>
                  <a:srgbClr val="326D89"/>
                </a:solidFill>
              </a:rPr>
              <a:t>…and budding bird watcher</a:t>
            </a:r>
          </a:p>
        </p:txBody>
      </p:sp>
      <p:pic>
        <p:nvPicPr>
          <p:cNvPr id="13" name="Picture 8" descr="Janine Heiser's picture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44532" y="4114800"/>
            <a:ext cx="1143000" cy="1143000"/>
          </a:xfrm>
          <a:prstGeom prst="ellipse">
            <a:avLst/>
          </a:prstGeom>
          <a:ln w="76200">
            <a:solidFill>
              <a:srgbClr val="326D89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TextBox 13"/>
          <p:cNvSpPr txBox="1"/>
          <p:nvPr/>
        </p:nvSpPr>
        <p:spPr>
          <a:xfrm>
            <a:off x="1851319" y="2716024"/>
            <a:ext cx="2671950" cy="892552"/>
          </a:xfrm>
          <a:prstGeom prst="rect">
            <a:avLst/>
          </a:prstGeom>
          <a:noFill/>
        </p:spPr>
        <p:txBody>
          <a:bodyPr wrap="none" numCol="1" rtlCol="0">
            <a:spAutoFit/>
          </a:bodyPr>
          <a:lstStyle/>
          <a:p>
            <a:r>
              <a:rPr lang="en-US" sz="2200" b="1" dirty="0">
                <a:solidFill>
                  <a:srgbClr val="326D89"/>
                </a:solidFill>
              </a:rPr>
              <a:t>Erica</a:t>
            </a:r>
          </a:p>
          <a:p>
            <a:r>
              <a:rPr lang="en-US" dirty="0" err="1">
                <a:solidFill>
                  <a:srgbClr val="326D89"/>
                </a:solidFill>
              </a:rPr>
              <a:t>ShareSF</a:t>
            </a:r>
            <a:r>
              <a:rPr lang="en-US" dirty="0">
                <a:solidFill>
                  <a:srgbClr val="326D89"/>
                </a:solidFill>
              </a:rPr>
              <a:t> Program Manager</a:t>
            </a:r>
          </a:p>
          <a:p>
            <a:r>
              <a:rPr lang="en-US" sz="1200" dirty="0">
                <a:solidFill>
                  <a:srgbClr val="326D89"/>
                </a:solidFill>
              </a:rPr>
              <a:t>…and expert truffle hunter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851319" y="1222802"/>
            <a:ext cx="2641236" cy="830997"/>
          </a:xfrm>
          <a:prstGeom prst="rect">
            <a:avLst/>
          </a:prstGeom>
          <a:noFill/>
        </p:spPr>
        <p:txBody>
          <a:bodyPr wrap="none" numCol="1" rtlCol="0">
            <a:spAutoFit/>
          </a:bodyPr>
          <a:lstStyle/>
          <a:p>
            <a:r>
              <a:rPr lang="en-US" b="1" dirty="0">
                <a:solidFill>
                  <a:srgbClr val="326D89"/>
                </a:solidFill>
              </a:rPr>
              <a:t>Blake</a:t>
            </a:r>
          </a:p>
          <a:p>
            <a:r>
              <a:rPr lang="en-US" dirty="0">
                <a:solidFill>
                  <a:srgbClr val="326D89"/>
                </a:solidFill>
              </a:rPr>
              <a:t>Harvard </a:t>
            </a:r>
            <a:r>
              <a:rPr lang="en-US" dirty="0" err="1">
                <a:solidFill>
                  <a:srgbClr val="326D89"/>
                </a:solidFill>
              </a:rPr>
              <a:t>DataSmart</a:t>
            </a:r>
            <a:r>
              <a:rPr lang="en-US" dirty="0">
                <a:solidFill>
                  <a:srgbClr val="326D89"/>
                </a:solidFill>
              </a:rPr>
              <a:t> Fellow</a:t>
            </a:r>
          </a:p>
          <a:p>
            <a:r>
              <a:rPr lang="en-US" sz="1200" dirty="0">
                <a:solidFill>
                  <a:srgbClr val="326D89"/>
                </a:solidFill>
              </a:rPr>
              <a:t>…and </a:t>
            </a:r>
            <a:r>
              <a:rPr lang="en-US" sz="1200" dirty="0" err="1">
                <a:solidFill>
                  <a:srgbClr val="326D89"/>
                </a:solidFill>
              </a:rPr>
              <a:t>PowerBI</a:t>
            </a:r>
            <a:r>
              <a:rPr lang="en-US" sz="1200" dirty="0">
                <a:solidFill>
                  <a:srgbClr val="326D89"/>
                </a:solidFill>
              </a:rPr>
              <a:t> Ninja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215376" y="1222802"/>
            <a:ext cx="2929713" cy="830997"/>
          </a:xfrm>
          <a:prstGeom prst="rect">
            <a:avLst/>
          </a:prstGeom>
          <a:noFill/>
        </p:spPr>
        <p:txBody>
          <a:bodyPr wrap="none" numCol="1" rtlCol="0">
            <a:spAutoFit/>
          </a:bodyPr>
          <a:lstStyle/>
          <a:p>
            <a:r>
              <a:rPr lang="en-US" b="1" dirty="0">
                <a:solidFill>
                  <a:srgbClr val="326D89"/>
                </a:solidFill>
              </a:rPr>
              <a:t>Jason</a:t>
            </a:r>
          </a:p>
          <a:p>
            <a:r>
              <a:rPr lang="en-US" dirty="0">
                <a:solidFill>
                  <a:srgbClr val="326D89"/>
                </a:solidFill>
              </a:rPr>
              <a:t>Open Data Program Manager</a:t>
            </a:r>
          </a:p>
          <a:p>
            <a:r>
              <a:rPr lang="en-US" sz="1200" dirty="0">
                <a:solidFill>
                  <a:srgbClr val="326D89"/>
                </a:solidFill>
              </a:rPr>
              <a:t>…and the ♥ of </a:t>
            </a:r>
            <a:r>
              <a:rPr lang="en-US" sz="1200" dirty="0" err="1">
                <a:solidFill>
                  <a:srgbClr val="326D89"/>
                </a:solidFill>
              </a:rPr>
              <a:t>DataSF</a:t>
            </a:r>
            <a:endParaRPr lang="en-US" sz="1200" dirty="0">
              <a:solidFill>
                <a:srgbClr val="326D89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215376" y="2746802"/>
            <a:ext cx="2317942" cy="830997"/>
          </a:xfrm>
          <a:prstGeom prst="rect">
            <a:avLst/>
          </a:prstGeom>
          <a:noFill/>
        </p:spPr>
        <p:txBody>
          <a:bodyPr wrap="none" numCol="1" rtlCol="0">
            <a:spAutoFit/>
          </a:bodyPr>
          <a:lstStyle/>
          <a:p>
            <a:r>
              <a:rPr lang="en-US" b="1" dirty="0">
                <a:solidFill>
                  <a:srgbClr val="326D89"/>
                </a:solidFill>
              </a:rPr>
              <a:t>Joy</a:t>
            </a:r>
          </a:p>
          <a:p>
            <a:r>
              <a:rPr lang="en-US" dirty="0">
                <a:solidFill>
                  <a:srgbClr val="326D89"/>
                </a:solidFill>
              </a:rPr>
              <a:t>Chief Data Officer</a:t>
            </a:r>
          </a:p>
          <a:p>
            <a:r>
              <a:rPr lang="en-US" sz="1200" dirty="0">
                <a:solidFill>
                  <a:srgbClr val="326D89"/>
                </a:solidFill>
              </a:rPr>
              <a:t>…and recent succulent propagator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215376" y="4270802"/>
            <a:ext cx="1560492" cy="830997"/>
          </a:xfrm>
          <a:prstGeom prst="rect">
            <a:avLst/>
          </a:prstGeom>
          <a:noFill/>
        </p:spPr>
        <p:txBody>
          <a:bodyPr wrap="none" numCol="1" rtlCol="0">
            <a:spAutoFit/>
          </a:bodyPr>
          <a:lstStyle/>
          <a:p>
            <a:r>
              <a:rPr lang="en-US" b="1" dirty="0">
                <a:solidFill>
                  <a:srgbClr val="326D89"/>
                </a:solidFill>
              </a:rPr>
              <a:t>Kim</a:t>
            </a:r>
          </a:p>
          <a:p>
            <a:r>
              <a:rPr lang="en-US" dirty="0">
                <a:solidFill>
                  <a:srgbClr val="326D89"/>
                </a:solidFill>
              </a:rPr>
              <a:t>Data Scientist</a:t>
            </a:r>
          </a:p>
          <a:p>
            <a:r>
              <a:rPr lang="en-US" sz="1200" dirty="0">
                <a:solidFill>
                  <a:srgbClr val="326D89"/>
                </a:solidFill>
              </a:rPr>
              <a:t>…and R extraordinaire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456110" y="5553308"/>
            <a:ext cx="8230689" cy="1143000"/>
          </a:xfrm>
          <a:prstGeom prst="rect">
            <a:avLst/>
          </a:prstGeom>
          <a:solidFill>
            <a:srgbClr val="6DBC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2400" b="1" dirty="0">
                <a:solidFill>
                  <a:schemeClr val="bg1"/>
                </a:solidFill>
              </a:rPr>
              <a:t>Many thanks to New Orleans’ </a:t>
            </a:r>
            <a:r>
              <a:rPr lang="en-US" sz="2400" b="1" dirty="0" err="1">
                <a:solidFill>
                  <a:schemeClr val="bg1"/>
                </a:solidFill>
              </a:rPr>
              <a:t>NOLAlytics</a:t>
            </a:r>
            <a:r>
              <a:rPr lang="en-US" sz="2400" b="1" dirty="0">
                <a:solidFill>
                  <a:schemeClr val="bg1"/>
                </a:solidFill>
              </a:rPr>
              <a:t> team, New York City’s MODA, and Harvard’s </a:t>
            </a:r>
            <a:r>
              <a:rPr lang="en-US" sz="2400" b="1" dirty="0" err="1">
                <a:solidFill>
                  <a:schemeClr val="bg1"/>
                </a:solidFill>
              </a:rPr>
              <a:t>DataSmart</a:t>
            </a:r>
            <a:r>
              <a:rPr lang="en-US" sz="2400" b="1" dirty="0">
                <a:solidFill>
                  <a:schemeClr val="bg1"/>
                </a:solidFill>
              </a:rPr>
              <a:t> for their resources, tools and templates!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957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dirty="0"/>
              <a:t>Visit datasf.org/science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1"/>
          <a:lstStyle/>
          <a:p>
            <a:pPr marL="0" indent="0">
              <a:buNone/>
            </a:pPr>
            <a:r>
              <a:rPr lang="en-US" dirty="0"/>
              <a:t>At datasf.org/science:</a:t>
            </a:r>
          </a:p>
          <a:p>
            <a:r>
              <a:rPr lang="en-US" dirty="0"/>
              <a:t>This </a:t>
            </a:r>
            <a:r>
              <a:rPr lang="en-US" dirty="0" err="1"/>
              <a:t>powerpoint</a:t>
            </a:r>
            <a:endParaRPr lang="en-US" dirty="0"/>
          </a:p>
          <a:p>
            <a:r>
              <a:rPr lang="en-US" dirty="0"/>
              <a:t>1 pager</a:t>
            </a:r>
          </a:p>
          <a:p>
            <a:r>
              <a:rPr lang="en-US" dirty="0"/>
              <a:t>Sign up for office hours</a:t>
            </a:r>
          </a:p>
          <a:p>
            <a:r>
              <a:rPr lang="en-US" dirty="0"/>
              <a:t>Sign up for brown bag</a:t>
            </a:r>
          </a:p>
          <a:p>
            <a:r>
              <a:rPr lang="en-US" dirty="0"/>
              <a:t>Apply!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-1" r="785" b="609"/>
          <a:stretch/>
        </p:blipFill>
        <p:spPr>
          <a:xfrm>
            <a:off x="4724400" y="1325563"/>
            <a:ext cx="4114800" cy="4922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47945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dirty="0"/>
              <a:t>Other Resources: Civic Bridge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1"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b="18078"/>
          <a:stretch/>
        </p:blipFill>
        <p:spPr>
          <a:xfrm>
            <a:off x="0" y="1143001"/>
            <a:ext cx="9144000" cy="419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72870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Announcing our Year 2 Strategic Plan!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22313" y="5495925"/>
            <a:ext cx="7772400" cy="1057275"/>
          </a:xfrm>
        </p:spPr>
        <p:txBody>
          <a:bodyPr numCol="1">
            <a:normAutofit fontScale="90000"/>
          </a:bodyPr>
          <a:lstStyle/>
          <a:p>
            <a:r>
              <a:rPr lang="en-US" dirty="0"/>
              <a:t>Thank </a:t>
            </a:r>
            <a:r>
              <a:rPr lang="en-US" dirty="0" err="1"/>
              <a:t>yoU</a:t>
            </a:r>
            <a:br>
              <a:rPr lang="en-US" dirty="0"/>
            </a:br>
            <a:r>
              <a:rPr lang="en-US" sz="1778" b="0" cap="none" dirty="0">
                <a:latin typeface="+mn-lt"/>
                <a:cs typeface="Calibri (Headings)"/>
              </a:rPr>
              <a:t>@</a:t>
            </a:r>
            <a:r>
              <a:rPr lang="en-US" sz="1778" b="0" cap="none" dirty="0" err="1">
                <a:latin typeface="+mn-lt"/>
                <a:cs typeface="Calibri (Headings)"/>
              </a:rPr>
              <a:t>datasf</a:t>
            </a:r>
            <a:r>
              <a:rPr lang="en-US" sz="1778" b="0" cap="none" dirty="0">
                <a:latin typeface="+mn-lt"/>
                <a:cs typeface="Calibri (Headings)"/>
              </a:rPr>
              <a:t> | </a:t>
            </a:r>
            <a:r>
              <a:rPr lang="en-US" sz="1778" b="0" cap="none" dirty="0" err="1">
                <a:latin typeface="+mn-lt"/>
                <a:cs typeface="Calibri (Headings)"/>
              </a:rPr>
              <a:t>datasf.org</a:t>
            </a:r>
            <a:r>
              <a:rPr lang="en-US" sz="1778" b="0" cap="none" dirty="0">
                <a:latin typeface="+mn-lt"/>
                <a:cs typeface="Calibri (Headings)"/>
              </a:rPr>
              <a:t> |</a:t>
            </a:r>
            <a:r>
              <a:rPr lang="en-US" sz="1778" b="0" cap="none" dirty="0" err="1">
                <a:latin typeface="+mn-lt"/>
                <a:cs typeface="Calibri (Headings)"/>
              </a:rPr>
              <a:t>datasf.org</a:t>
            </a:r>
            <a:r>
              <a:rPr lang="en-US" sz="1778" b="0" cap="none" dirty="0">
                <a:latin typeface="+mn-lt"/>
                <a:cs typeface="Calibri (Headings)"/>
              </a:rPr>
              <a:t>/blog</a:t>
            </a:r>
          </a:p>
        </p:txBody>
      </p:sp>
    </p:spTree>
    <p:extLst>
      <p:ext uri="{BB962C8B-B14F-4D97-AF65-F5344CB8AC3E}">
        <p14:creationId xmlns:p14="http://schemas.microsoft.com/office/powerpoint/2010/main" val="13981588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>
            <a:normAutofit/>
          </a:bodyPr>
          <a:lstStyle/>
          <a:p>
            <a:r>
              <a:rPr lang="en-US" dirty="0"/>
              <a:t>What’s in the </a:t>
            </a:r>
            <a:r>
              <a:rPr lang="en-US" dirty="0" err="1"/>
              <a:t>DataScienceSF</a:t>
            </a:r>
            <a:r>
              <a:rPr lang="en-US" dirty="0"/>
              <a:t> Toolkit?</a:t>
            </a:r>
            <a:endParaRPr lang="en-US" sz="1300" dirty="0"/>
          </a:p>
        </p:txBody>
      </p:sp>
      <p:sp>
        <p:nvSpPr>
          <p:cNvPr id="10" name="Rectangle 9"/>
          <p:cNvSpPr/>
          <p:nvPr/>
        </p:nvSpPr>
        <p:spPr>
          <a:xfrm>
            <a:off x="3276604" y="1298618"/>
            <a:ext cx="2590796" cy="4572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Tools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019800" y="1298618"/>
            <a:ext cx="2932249" cy="4572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User Experience Research</a:t>
            </a:r>
          </a:p>
        </p:txBody>
      </p:sp>
      <p:sp>
        <p:nvSpPr>
          <p:cNvPr id="31" name="Rectangle 30"/>
          <p:cNvSpPr/>
          <p:nvPr/>
        </p:nvSpPr>
        <p:spPr>
          <a:xfrm>
            <a:off x="228600" y="1298618"/>
            <a:ext cx="2895604" cy="457200"/>
          </a:xfrm>
          <a:prstGeom prst="rect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Statistical Methods</a:t>
            </a:r>
          </a:p>
        </p:txBody>
      </p:sp>
      <p:sp>
        <p:nvSpPr>
          <p:cNvPr id="32" name="Rectangle 31"/>
          <p:cNvSpPr/>
          <p:nvPr/>
        </p:nvSpPr>
        <p:spPr>
          <a:xfrm>
            <a:off x="1611522" y="2603359"/>
            <a:ext cx="1645920" cy="822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2500" b="1" dirty="0">
                <a:solidFill>
                  <a:srgbClr val="6DBCE2"/>
                </a:solidFill>
              </a:rPr>
              <a:t>Multilevel modeling</a:t>
            </a:r>
          </a:p>
        </p:txBody>
      </p:sp>
      <p:sp>
        <p:nvSpPr>
          <p:cNvPr id="33" name="Rectangle 32"/>
          <p:cNvSpPr/>
          <p:nvPr/>
        </p:nvSpPr>
        <p:spPr>
          <a:xfrm>
            <a:off x="2758890" y="1897564"/>
            <a:ext cx="2338754" cy="5366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1900" b="1" dirty="0">
                <a:solidFill>
                  <a:srgbClr val="6DBCE2"/>
                </a:solidFill>
              </a:rPr>
              <a:t>Time series analysis</a:t>
            </a:r>
          </a:p>
        </p:txBody>
      </p:sp>
      <p:sp>
        <p:nvSpPr>
          <p:cNvPr id="34" name="Rectangle 33"/>
          <p:cNvSpPr/>
          <p:nvPr/>
        </p:nvSpPr>
        <p:spPr>
          <a:xfrm>
            <a:off x="659022" y="3568595"/>
            <a:ext cx="1905000" cy="83598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1900" b="1" dirty="0">
                <a:solidFill>
                  <a:srgbClr val="326D89"/>
                </a:solidFill>
              </a:rPr>
              <a:t>Survival analysis</a:t>
            </a:r>
          </a:p>
        </p:txBody>
      </p:sp>
      <p:sp>
        <p:nvSpPr>
          <p:cNvPr id="35" name="Rectangle 34"/>
          <p:cNvSpPr/>
          <p:nvPr/>
        </p:nvSpPr>
        <p:spPr>
          <a:xfrm>
            <a:off x="3437881" y="2719419"/>
            <a:ext cx="2300654" cy="93865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2200" b="1" dirty="0">
                <a:solidFill>
                  <a:srgbClr val="6DBCE2"/>
                </a:solidFill>
              </a:rPr>
              <a:t>Missing data imputations</a:t>
            </a:r>
          </a:p>
        </p:txBody>
      </p:sp>
      <p:sp>
        <p:nvSpPr>
          <p:cNvPr id="36" name="Rectangle 35"/>
          <p:cNvSpPr/>
          <p:nvPr/>
        </p:nvSpPr>
        <p:spPr>
          <a:xfrm>
            <a:off x="3853105" y="5434498"/>
            <a:ext cx="2561122" cy="1143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2000" b="1" dirty="0">
                <a:solidFill>
                  <a:srgbClr val="6DBCE2"/>
                </a:solidFill>
              </a:rPr>
              <a:t>Logistic, multinomial and multiple linear regression techniques</a:t>
            </a:r>
          </a:p>
        </p:txBody>
      </p:sp>
      <p:sp>
        <p:nvSpPr>
          <p:cNvPr id="37" name="Rectangle 36"/>
          <p:cNvSpPr/>
          <p:nvPr/>
        </p:nvSpPr>
        <p:spPr>
          <a:xfrm>
            <a:off x="6224990" y="3203659"/>
            <a:ext cx="1992500" cy="7063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1900" b="1" dirty="0">
                <a:solidFill>
                  <a:srgbClr val="6DBCE2"/>
                </a:solidFill>
              </a:rPr>
              <a:t>Classification and clustering</a:t>
            </a:r>
          </a:p>
        </p:txBody>
      </p:sp>
      <p:sp>
        <p:nvSpPr>
          <p:cNvPr id="38" name="Rectangle 37"/>
          <p:cNvSpPr/>
          <p:nvPr/>
        </p:nvSpPr>
        <p:spPr>
          <a:xfrm>
            <a:off x="6685824" y="5148561"/>
            <a:ext cx="1600200" cy="71132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1900" b="1" dirty="0">
                <a:solidFill>
                  <a:srgbClr val="326D89"/>
                </a:solidFill>
              </a:rPr>
              <a:t>Forecasting</a:t>
            </a:r>
          </a:p>
        </p:txBody>
      </p:sp>
      <p:sp>
        <p:nvSpPr>
          <p:cNvPr id="40" name="Rectangle 39"/>
          <p:cNvSpPr/>
          <p:nvPr/>
        </p:nvSpPr>
        <p:spPr>
          <a:xfrm>
            <a:off x="3509063" y="3875007"/>
            <a:ext cx="2338754" cy="5366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1900" b="1" dirty="0">
                <a:solidFill>
                  <a:srgbClr val="326D89"/>
                </a:solidFill>
              </a:rPr>
              <a:t>Pattern recognition</a:t>
            </a:r>
          </a:p>
        </p:txBody>
      </p:sp>
      <p:sp>
        <p:nvSpPr>
          <p:cNvPr id="41" name="Rectangle 40"/>
          <p:cNvSpPr/>
          <p:nvPr/>
        </p:nvSpPr>
        <p:spPr>
          <a:xfrm>
            <a:off x="6197149" y="4271343"/>
            <a:ext cx="2338754" cy="5366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1900" b="1" dirty="0">
                <a:solidFill>
                  <a:srgbClr val="6DBCE2"/>
                </a:solidFill>
              </a:rPr>
              <a:t>Principal component and factor analysis</a:t>
            </a:r>
          </a:p>
        </p:txBody>
      </p:sp>
      <p:sp>
        <p:nvSpPr>
          <p:cNvPr id="42" name="Rectangle 41"/>
          <p:cNvSpPr/>
          <p:nvPr/>
        </p:nvSpPr>
        <p:spPr>
          <a:xfrm>
            <a:off x="2243368" y="4602864"/>
            <a:ext cx="2755485" cy="5366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2800" b="1" dirty="0">
                <a:solidFill>
                  <a:srgbClr val="6DBCE2"/>
                </a:solidFill>
              </a:rPr>
              <a:t>Machine learning</a:t>
            </a:r>
          </a:p>
        </p:txBody>
      </p:sp>
      <p:sp>
        <p:nvSpPr>
          <p:cNvPr id="43" name="Rectangle 42"/>
          <p:cNvSpPr/>
          <p:nvPr/>
        </p:nvSpPr>
        <p:spPr>
          <a:xfrm>
            <a:off x="1603128" y="5547586"/>
            <a:ext cx="1905000" cy="83598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1900" b="1" dirty="0">
                <a:solidFill>
                  <a:srgbClr val="326D89"/>
                </a:solidFill>
              </a:rPr>
              <a:t>Propensity score matching</a:t>
            </a:r>
          </a:p>
        </p:txBody>
      </p:sp>
      <p:sp>
        <p:nvSpPr>
          <p:cNvPr id="17" name="Rectangle 16"/>
          <p:cNvSpPr/>
          <p:nvPr/>
        </p:nvSpPr>
        <p:spPr>
          <a:xfrm>
            <a:off x="5885724" y="1942190"/>
            <a:ext cx="1600200" cy="71132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1900" b="1" dirty="0">
                <a:solidFill>
                  <a:srgbClr val="326D89"/>
                </a:solidFill>
              </a:rPr>
              <a:t>Data mining</a:t>
            </a:r>
          </a:p>
        </p:txBody>
      </p:sp>
      <p:sp>
        <p:nvSpPr>
          <p:cNvPr id="18" name="Rectangle 17"/>
          <p:cNvSpPr/>
          <p:nvPr/>
        </p:nvSpPr>
        <p:spPr>
          <a:xfrm>
            <a:off x="222112" y="4565444"/>
            <a:ext cx="1645920" cy="822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2500" b="1" dirty="0">
                <a:solidFill>
                  <a:srgbClr val="6DBCE2"/>
                </a:solidFill>
              </a:rPr>
              <a:t>AB testing</a:t>
            </a:r>
          </a:p>
        </p:txBody>
      </p:sp>
      <p:sp>
        <p:nvSpPr>
          <p:cNvPr id="19" name="Rectangle 18"/>
          <p:cNvSpPr/>
          <p:nvPr/>
        </p:nvSpPr>
        <p:spPr>
          <a:xfrm>
            <a:off x="250868" y="1841489"/>
            <a:ext cx="1992500" cy="7063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1900" b="1" dirty="0">
                <a:solidFill>
                  <a:srgbClr val="326D89"/>
                </a:solidFill>
              </a:rPr>
              <a:t>Sentiment analysis</a:t>
            </a:r>
          </a:p>
        </p:txBody>
      </p:sp>
      <p:sp>
        <p:nvSpPr>
          <p:cNvPr id="20" name="Rectangle 19"/>
          <p:cNvSpPr/>
          <p:nvPr/>
        </p:nvSpPr>
        <p:spPr>
          <a:xfrm>
            <a:off x="6759204" y="6040880"/>
            <a:ext cx="1960360" cy="5366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1900" b="1" dirty="0">
                <a:solidFill>
                  <a:srgbClr val="6DBCE2"/>
                </a:solidFill>
              </a:rPr>
              <a:t>Network analysis</a:t>
            </a:r>
          </a:p>
        </p:txBody>
      </p:sp>
    </p:spTree>
    <p:extLst>
      <p:ext uri="{BB962C8B-B14F-4D97-AF65-F5344CB8AC3E}">
        <p14:creationId xmlns:p14="http://schemas.microsoft.com/office/powerpoint/2010/main" val="3007203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31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dirty="0">
                <a:solidFill>
                  <a:schemeClr val="bg1"/>
                </a:solidFill>
              </a:rPr>
              <a:t>Activity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1"/>
          <a:lstStyle/>
          <a:p>
            <a:r>
              <a:rPr lang="en-US" dirty="0">
                <a:solidFill>
                  <a:schemeClr val="bg1"/>
                </a:solidFill>
              </a:rPr>
              <a:t>Take 5 minutes by yourself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Brainstorm ideas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Take your best idea and complete the form</a:t>
            </a:r>
          </a:p>
          <a:p>
            <a:r>
              <a:rPr lang="en-US" dirty="0">
                <a:solidFill>
                  <a:schemeClr val="bg1"/>
                </a:solidFill>
              </a:rPr>
              <a:t>With your neighbors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Review each top idea and refine/iterate</a:t>
            </a:r>
          </a:p>
          <a:p>
            <a:r>
              <a:rPr lang="en-US" dirty="0">
                <a:solidFill>
                  <a:schemeClr val="bg1"/>
                </a:solidFill>
              </a:rPr>
              <a:t>Report out</a:t>
            </a:r>
          </a:p>
        </p:txBody>
      </p:sp>
    </p:spTree>
    <p:extLst>
      <p:ext uri="{BB962C8B-B14F-4D97-AF65-F5344CB8AC3E}">
        <p14:creationId xmlns:p14="http://schemas.microsoft.com/office/powerpoint/2010/main" val="14793884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>
            <a:normAutofit/>
          </a:bodyPr>
          <a:lstStyle/>
          <a:p>
            <a:r>
              <a:rPr lang="en-US" dirty="0"/>
              <a:t>What’s in the </a:t>
            </a:r>
            <a:r>
              <a:rPr lang="en-US" dirty="0" err="1"/>
              <a:t>DataScienceSF</a:t>
            </a:r>
            <a:r>
              <a:rPr lang="en-US" dirty="0"/>
              <a:t> Toolkit?</a:t>
            </a:r>
            <a:endParaRPr lang="en-US" sz="1300" dirty="0"/>
          </a:p>
        </p:txBody>
      </p:sp>
      <p:sp>
        <p:nvSpPr>
          <p:cNvPr id="10" name="Rectangle 9"/>
          <p:cNvSpPr/>
          <p:nvPr/>
        </p:nvSpPr>
        <p:spPr>
          <a:xfrm>
            <a:off x="3276604" y="1298618"/>
            <a:ext cx="2590796" cy="457200"/>
          </a:xfrm>
          <a:prstGeom prst="rect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Tools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019800" y="1298618"/>
            <a:ext cx="2932249" cy="4572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User Experience Research</a:t>
            </a:r>
          </a:p>
        </p:txBody>
      </p:sp>
      <p:sp>
        <p:nvSpPr>
          <p:cNvPr id="31" name="Rectangle 30"/>
          <p:cNvSpPr/>
          <p:nvPr/>
        </p:nvSpPr>
        <p:spPr>
          <a:xfrm>
            <a:off x="228600" y="1298618"/>
            <a:ext cx="2895604" cy="4572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Statistical Methods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59768" y="2241339"/>
            <a:ext cx="1516634" cy="2308324"/>
          </a:xfrm>
          <a:prstGeom prst="rect">
            <a:avLst/>
          </a:prstGeom>
          <a:noFill/>
        </p:spPr>
        <p:txBody>
          <a:bodyPr wrap="none" numCol="1" rtlCol="0">
            <a:spAutoFit/>
          </a:bodyPr>
          <a:lstStyle/>
          <a:p>
            <a:r>
              <a:rPr lang="en-US" sz="2400" b="1" dirty="0">
                <a:solidFill>
                  <a:srgbClr val="326D89"/>
                </a:solidFill>
              </a:rPr>
              <a:t>Languages</a:t>
            </a:r>
          </a:p>
          <a:p>
            <a:r>
              <a:rPr lang="en-US" sz="2400" dirty="0">
                <a:solidFill>
                  <a:srgbClr val="6DBCE2"/>
                </a:solidFill>
              </a:rPr>
              <a:t>Python</a:t>
            </a:r>
          </a:p>
          <a:p>
            <a:r>
              <a:rPr lang="en-US" sz="2400" dirty="0">
                <a:solidFill>
                  <a:srgbClr val="6DBCE2"/>
                </a:solidFill>
              </a:rPr>
              <a:t>R</a:t>
            </a:r>
          </a:p>
          <a:p>
            <a:r>
              <a:rPr lang="en-US" sz="2400" dirty="0">
                <a:solidFill>
                  <a:srgbClr val="6DBCE2"/>
                </a:solidFill>
              </a:rPr>
              <a:t>SQL</a:t>
            </a:r>
          </a:p>
          <a:p>
            <a:r>
              <a:rPr lang="en-US" sz="2400" dirty="0" err="1">
                <a:solidFill>
                  <a:srgbClr val="6DBCE2"/>
                </a:solidFill>
              </a:rPr>
              <a:t>Javascript</a:t>
            </a:r>
            <a:endParaRPr lang="en-US" sz="2400" dirty="0">
              <a:solidFill>
                <a:srgbClr val="6DBCE2"/>
              </a:solidFill>
            </a:endParaRPr>
          </a:p>
          <a:p>
            <a:r>
              <a:rPr lang="en-US" sz="2400" dirty="0" err="1">
                <a:solidFill>
                  <a:srgbClr val="6DBCE2"/>
                </a:solidFill>
              </a:rPr>
              <a:t>NodeJS</a:t>
            </a:r>
            <a:endParaRPr lang="en-US" sz="2400" dirty="0">
              <a:solidFill>
                <a:srgbClr val="6DBCE2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182919" y="2241339"/>
            <a:ext cx="1898533" cy="3046988"/>
          </a:xfrm>
          <a:prstGeom prst="rect">
            <a:avLst/>
          </a:prstGeom>
          <a:noFill/>
        </p:spPr>
        <p:txBody>
          <a:bodyPr wrap="none" numCol="1" rtlCol="0">
            <a:spAutoFit/>
          </a:bodyPr>
          <a:lstStyle/>
          <a:p>
            <a:r>
              <a:rPr lang="en-US" sz="2400" b="1" dirty="0">
                <a:solidFill>
                  <a:srgbClr val="326D89"/>
                </a:solidFill>
              </a:rPr>
              <a:t>Libraries</a:t>
            </a:r>
          </a:p>
          <a:p>
            <a:r>
              <a:rPr lang="en-US" sz="2400" dirty="0" err="1">
                <a:solidFill>
                  <a:srgbClr val="6DBCE2"/>
                </a:solidFill>
              </a:rPr>
              <a:t>SciPy</a:t>
            </a:r>
            <a:endParaRPr lang="en-US" sz="2400" dirty="0">
              <a:solidFill>
                <a:srgbClr val="6DBCE2"/>
              </a:solidFill>
            </a:endParaRPr>
          </a:p>
          <a:p>
            <a:r>
              <a:rPr lang="en-US" sz="2400" dirty="0">
                <a:solidFill>
                  <a:srgbClr val="6DBCE2"/>
                </a:solidFill>
              </a:rPr>
              <a:t>Pandas</a:t>
            </a:r>
          </a:p>
          <a:p>
            <a:r>
              <a:rPr lang="en-US" sz="2400" dirty="0" err="1">
                <a:solidFill>
                  <a:srgbClr val="6DBCE2"/>
                </a:solidFill>
              </a:rPr>
              <a:t>Scikit</a:t>
            </a:r>
            <a:r>
              <a:rPr lang="en-US" sz="2400" dirty="0">
                <a:solidFill>
                  <a:srgbClr val="6DBCE2"/>
                </a:solidFill>
              </a:rPr>
              <a:t>-learn</a:t>
            </a:r>
          </a:p>
          <a:p>
            <a:r>
              <a:rPr lang="en-US" sz="2400" dirty="0" err="1">
                <a:solidFill>
                  <a:srgbClr val="6DBCE2"/>
                </a:solidFill>
              </a:rPr>
              <a:t>GPText</a:t>
            </a:r>
            <a:endParaRPr lang="en-US" sz="2400" dirty="0">
              <a:solidFill>
                <a:srgbClr val="6DBCE2"/>
              </a:solidFill>
            </a:endParaRPr>
          </a:p>
          <a:p>
            <a:r>
              <a:rPr lang="en-US" sz="2400" dirty="0" err="1">
                <a:solidFill>
                  <a:srgbClr val="6DBCE2"/>
                </a:solidFill>
              </a:rPr>
              <a:t>OpenNLP</a:t>
            </a:r>
            <a:endParaRPr lang="en-US" sz="2400" dirty="0">
              <a:solidFill>
                <a:srgbClr val="6DBCE2"/>
              </a:solidFill>
            </a:endParaRPr>
          </a:p>
          <a:p>
            <a:r>
              <a:rPr lang="en-US" sz="2400" dirty="0">
                <a:solidFill>
                  <a:srgbClr val="6DBCE2"/>
                </a:solidFill>
              </a:rPr>
              <a:t>Mahout</a:t>
            </a:r>
          </a:p>
          <a:p>
            <a:r>
              <a:rPr lang="en-US" sz="2400" dirty="0">
                <a:solidFill>
                  <a:srgbClr val="6DBCE2"/>
                </a:solidFill>
              </a:rPr>
              <a:t>+many others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263906" y="2241339"/>
            <a:ext cx="2367091" cy="3416320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2400" b="1" dirty="0">
                <a:solidFill>
                  <a:srgbClr val="326D89"/>
                </a:solidFill>
              </a:rPr>
              <a:t>Data Engineering</a:t>
            </a:r>
          </a:p>
          <a:p>
            <a:r>
              <a:rPr lang="en-US" sz="2400" dirty="0">
                <a:solidFill>
                  <a:srgbClr val="6DBCE2"/>
                </a:solidFill>
              </a:rPr>
              <a:t>Profiling</a:t>
            </a:r>
          </a:p>
          <a:p>
            <a:r>
              <a:rPr lang="en-US" sz="2400" dirty="0">
                <a:solidFill>
                  <a:srgbClr val="6DBCE2"/>
                </a:solidFill>
              </a:rPr>
              <a:t>ETL</a:t>
            </a:r>
          </a:p>
          <a:p>
            <a:r>
              <a:rPr lang="en-US" sz="2400" dirty="0">
                <a:solidFill>
                  <a:srgbClr val="6DBCE2"/>
                </a:solidFill>
              </a:rPr>
              <a:t>Job notices</a:t>
            </a:r>
          </a:p>
          <a:p>
            <a:r>
              <a:rPr lang="en-US" sz="2400" dirty="0">
                <a:solidFill>
                  <a:srgbClr val="6DBCE2"/>
                </a:solidFill>
              </a:rPr>
              <a:t>APIs</a:t>
            </a:r>
          </a:p>
          <a:p>
            <a:r>
              <a:rPr lang="en-US" sz="2400" dirty="0">
                <a:solidFill>
                  <a:srgbClr val="6DBCE2"/>
                </a:solidFill>
              </a:rPr>
              <a:t>Optimized data pipelines</a:t>
            </a:r>
          </a:p>
          <a:p>
            <a:r>
              <a:rPr lang="en-US" sz="2400" dirty="0">
                <a:solidFill>
                  <a:srgbClr val="6DBCE2"/>
                </a:solidFill>
              </a:rPr>
              <a:t>Optimized data storage/access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137513" y="2241339"/>
            <a:ext cx="1814536" cy="3046988"/>
          </a:xfrm>
          <a:prstGeom prst="rect">
            <a:avLst/>
          </a:prstGeom>
          <a:noFill/>
        </p:spPr>
        <p:txBody>
          <a:bodyPr wrap="none" numCol="1" rtlCol="0">
            <a:spAutoFit/>
          </a:bodyPr>
          <a:lstStyle/>
          <a:p>
            <a:r>
              <a:rPr lang="en-US" sz="2400" b="1" dirty="0">
                <a:solidFill>
                  <a:srgbClr val="326D89"/>
                </a:solidFill>
              </a:rPr>
              <a:t>Visualization</a:t>
            </a:r>
          </a:p>
          <a:p>
            <a:r>
              <a:rPr lang="en-US" sz="2400" dirty="0">
                <a:solidFill>
                  <a:srgbClr val="6DBCE2"/>
                </a:solidFill>
              </a:rPr>
              <a:t>D3.js</a:t>
            </a:r>
          </a:p>
          <a:p>
            <a:r>
              <a:rPr lang="en-US" sz="2400" dirty="0" err="1">
                <a:solidFill>
                  <a:srgbClr val="6DBCE2"/>
                </a:solidFill>
              </a:rPr>
              <a:t>Gephi</a:t>
            </a:r>
            <a:endParaRPr lang="en-US" sz="2400" dirty="0">
              <a:solidFill>
                <a:srgbClr val="6DBCE2"/>
              </a:solidFill>
            </a:endParaRPr>
          </a:p>
          <a:p>
            <a:r>
              <a:rPr lang="en-US" sz="2400" dirty="0">
                <a:solidFill>
                  <a:srgbClr val="6DBCE2"/>
                </a:solidFill>
              </a:rPr>
              <a:t>R</a:t>
            </a:r>
          </a:p>
          <a:p>
            <a:r>
              <a:rPr lang="en-US" sz="2400" dirty="0">
                <a:solidFill>
                  <a:srgbClr val="6DBCE2"/>
                </a:solidFill>
              </a:rPr>
              <a:t>Leaflet</a:t>
            </a:r>
          </a:p>
          <a:p>
            <a:r>
              <a:rPr lang="en-US" sz="2400" dirty="0" err="1">
                <a:solidFill>
                  <a:srgbClr val="6DBCE2"/>
                </a:solidFill>
              </a:rPr>
              <a:t>PowerBI</a:t>
            </a:r>
            <a:endParaRPr lang="en-US" sz="2400" dirty="0">
              <a:solidFill>
                <a:srgbClr val="6DBCE2"/>
              </a:solidFill>
            </a:endParaRPr>
          </a:p>
          <a:p>
            <a:r>
              <a:rPr lang="en-US" sz="2400" dirty="0">
                <a:solidFill>
                  <a:srgbClr val="6DBCE2"/>
                </a:solidFill>
              </a:rPr>
              <a:t>ggplot2</a:t>
            </a:r>
          </a:p>
          <a:p>
            <a:r>
              <a:rPr lang="en-US" sz="2400" dirty="0">
                <a:solidFill>
                  <a:srgbClr val="6DBCE2"/>
                </a:solidFill>
              </a:rPr>
              <a:t>shiny</a:t>
            </a:r>
          </a:p>
        </p:txBody>
      </p:sp>
    </p:spTree>
    <p:extLst>
      <p:ext uri="{BB962C8B-B14F-4D97-AF65-F5344CB8AC3E}">
        <p14:creationId xmlns:p14="http://schemas.microsoft.com/office/powerpoint/2010/main" val="804506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3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>
            <a:normAutofit/>
          </a:bodyPr>
          <a:lstStyle/>
          <a:p>
            <a:r>
              <a:rPr lang="en-US" dirty="0"/>
              <a:t>What’s in the </a:t>
            </a:r>
            <a:r>
              <a:rPr lang="en-US" dirty="0" err="1"/>
              <a:t>DataScienceSF</a:t>
            </a:r>
            <a:r>
              <a:rPr lang="en-US" dirty="0"/>
              <a:t> Toolkit?</a:t>
            </a:r>
            <a:endParaRPr lang="en-US" sz="1300" dirty="0"/>
          </a:p>
        </p:txBody>
      </p:sp>
      <p:sp>
        <p:nvSpPr>
          <p:cNvPr id="10" name="Rectangle 9"/>
          <p:cNvSpPr/>
          <p:nvPr/>
        </p:nvSpPr>
        <p:spPr>
          <a:xfrm>
            <a:off x="3276604" y="1298618"/>
            <a:ext cx="2590796" cy="4572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Tools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019800" y="1298618"/>
            <a:ext cx="2932249" cy="457200"/>
          </a:xfrm>
          <a:prstGeom prst="rect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User Experience Research</a:t>
            </a:r>
          </a:p>
        </p:txBody>
      </p:sp>
      <p:sp>
        <p:nvSpPr>
          <p:cNvPr id="31" name="Rectangle 30"/>
          <p:cNvSpPr/>
          <p:nvPr/>
        </p:nvSpPr>
        <p:spPr>
          <a:xfrm>
            <a:off x="228600" y="1298618"/>
            <a:ext cx="2895604" cy="4572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Statistical Methods</a:t>
            </a:r>
          </a:p>
        </p:txBody>
      </p:sp>
      <p:sp>
        <p:nvSpPr>
          <p:cNvPr id="32" name="Rectangle 31"/>
          <p:cNvSpPr/>
          <p:nvPr/>
        </p:nvSpPr>
        <p:spPr>
          <a:xfrm>
            <a:off x="1396453" y="2366950"/>
            <a:ext cx="1859056" cy="822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2500" b="1" dirty="0">
                <a:solidFill>
                  <a:srgbClr val="326D89"/>
                </a:solidFill>
              </a:rPr>
              <a:t>Iterative Prototyping</a:t>
            </a:r>
          </a:p>
        </p:txBody>
      </p:sp>
      <p:sp>
        <p:nvSpPr>
          <p:cNvPr id="34" name="Rectangle 33"/>
          <p:cNvSpPr/>
          <p:nvPr/>
        </p:nvSpPr>
        <p:spPr>
          <a:xfrm>
            <a:off x="723902" y="3679785"/>
            <a:ext cx="2019298" cy="83598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1900" b="1" dirty="0">
                <a:solidFill>
                  <a:srgbClr val="6DBCE2"/>
                </a:solidFill>
              </a:rPr>
              <a:t>Journey mapping</a:t>
            </a:r>
          </a:p>
        </p:txBody>
      </p:sp>
      <p:sp>
        <p:nvSpPr>
          <p:cNvPr id="40" name="Rectangle 39"/>
          <p:cNvSpPr/>
          <p:nvPr/>
        </p:nvSpPr>
        <p:spPr>
          <a:xfrm>
            <a:off x="1338458" y="4953000"/>
            <a:ext cx="2338754" cy="10134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1900" b="1" dirty="0">
                <a:solidFill>
                  <a:srgbClr val="6DBCE2"/>
                </a:solidFill>
              </a:rPr>
              <a:t>Ethnographic field research and user observation</a:t>
            </a:r>
          </a:p>
        </p:txBody>
      </p:sp>
      <p:sp>
        <p:nvSpPr>
          <p:cNvPr id="41" name="Rectangle 40"/>
          <p:cNvSpPr/>
          <p:nvPr/>
        </p:nvSpPr>
        <p:spPr>
          <a:xfrm>
            <a:off x="3560511" y="4107672"/>
            <a:ext cx="2338754" cy="5366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2500" b="1" dirty="0">
                <a:solidFill>
                  <a:srgbClr val="326D89"/>
                </a:solidFill>
              </a:rPr>
              <a:t>Ride-</a:t>
            </a:r>
            <a:r>
              <a:rPr lang="en-US" sz="2500" b="1">
                <a:solidFill>
                  <a:srgbClr val="326D89"/>
                </a:solidFill>
              </a:rPr>
              <a:t>alongs</a:t>
            </a:r>
            <a:endParaRPr lang="en-US" sz="2500" b="1" dirty="0">
              <a:solidFill>
                <a:srgbClr val="326D89"/>
              </a:solidFill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3757804" y="2683821"/>
            <a:ext cx="2151159" cy="72835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1900" b="1" dirty="0">
                <a:solidFill>
                  <a:srgbClr val="6DBCE2"/>
                </a:solidFill>
              </a:rPr>
              <a:t>Photo journaling and documenting</a:t>
            </a:r>
          </a:p>
        </p:txBody>
      </p:sp>
      <p:sp>
        <p:nvSpPr>
          <p:cNvPr id="43" name="Rectangle 42"/>
          <p:cNvSpPr/>
          <p:nvPr/>
        </p:nvSpPr>
        <p:spPr>
          <a:xfrm>
            <a:off x="4338232" y="5486400"/>
            <a:ext cx="1905000" cy="66941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1900" b="1" dirty="0">
                <a:solidFill>
                  <a:srgbClr val="6DBCE2"/>
                </a:solidFill>
              </a:rPr>
              <a:t>Usability testing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025342" y="4535006"/>
            <a:ext cx="1905000" cy="83598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1900" b="1" dirty="0">
                <a:solidFill>
                  <a:srgbClr val="6DBCE2"/>
                </a:solidFill>
              </a:rPr>
              <a:t>Process mapping</a:t>
            </a:r>
          </a:p>
        </p:txBody>
      </p:sp>
      <p:sp>
        <p:nvSpPr>
          <p:cNvPr id="14" name="Rectangle 13"/>
          <p:cNvSpPr/>
          <p:nvPr/>
        </p:nvSpPr>
        <p:spPr>
          <a:xfrm>
            <a:off x="6096000" y="3084024"/>
            <a:ext cx="2019298" cy="83598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1900" b="1" dirty="0">
                <a:solidFill>
                  <a:srgbClr val="326D89"/>
                </a:solidFill>
              </a:rPr>
              <a:t>Service blueprinting</a:t>
            </a:r>
          </a:p>
        </p:txBody>
      </p:sp>
    </p:spTree>
    <p:extLst>
      <p:ext uri="{BB962C8B-B14F-4D97-AF65-F5344CB8AC3E}">
        <p14:creationId xmlns:p14="http://schemas.microsoft.com/office/powerpoint/2010/main" val="4236999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3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>
            <a:normAutofit/>
          </a:bodyPr>
          <a:lstStyle/>
          <a:p>
            <a:r>
              <a:rPr lang="en-US" dirty="0"/>
              <a:t>What is </a:t>
            </a:r>
            <a:r>
              <a:rPr lang="en-US" b="1" dirty="0"/>
              <a:t>NOT</a:t>
            </a:r>
            <a:r>
              <a:rPr lang="en-US" dirty="0"/>
              <a:t> data science?</a:t>
            </a:r>
            <a:endParaRPr lang="en-US" sz="13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6745" y="3442029"/>
            <a:ext cx="1325949" cy="132594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241" y="3409406"/>
            <a:ext cx="1391194" cy="139119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7719" y="1676400"/>
            <a:ext cx="1524000" cy="1524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5070873"/>
            <a:ext cx="1615439" cy="161543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831" y="5051585"/>
            <a:ext cx="1654015" cy="165401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59818" y="1897380"/>
            <a:ext cx="1082040" cy="108204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24000" y="2161401"/>
            <a:ext cx="2509405" cy="553998"/>
          </a:xfrm>
          <a:prstGeom prst="rect">
            <a:avLst/>
          </a:prstGeom>
          <a:noFill/>
        </p:spPr>
        <p:txBody>
          <a:bodyPr wrap="none" numCol="1" rtlCol="0">
            <a:spAutoFit/>
          </a:bodyPr>
          <a:lstStyle/>
          <a:p>
            <a:r>
              <a:rPr lang="en-US" sz="3000" dirty="0">
                <a:solidFill>
                  <a:srgbClr val="326D89"/>
                </a:solidFill>
              </a:rPr>
              <a:t>Service change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017310" y="2161401"/>
            <a:ext cx="3126690" cy="553998"/>
          </a:xfrm>
          <a:prstGeom prst="rect">
            <a:avLst/>
          </a:prstGeom>
          <a:noFill/>
        </p:spPr>
        <p:txBody>
          <a:bodyPr wrap="none" numCol="1" rtlCol="0">
            <a:spAutoFit/>
          </a:bodyPr>
          <a:lstStyle/>
          <a:p>
            <a:r>
              <a:rPr lang="en-US" sz="3000" dirty="0">
                <a:solidFill>
                  <a:srgbClr val="326D89"/>
                </a:solidFill>
              </a:rPr>
              <a:t>Academic research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524000" y="3828004"/>
            <a:ext cx="2385589" cy="553998"/>
          </a:xfrm>
          <a:prstGeom prst="rect">
            <a:avLst/>
          </a:prstGeom>
          <a:noFill/>
        </p:spPr>
        <p:txBody>
          <a:bodyPr wrap="none" numCol="1" rtlCol="0">
            <a:spAutoFit/>
          </a:bodyPr>
          <a:lstStyle/>
          <a:p>
            <a:r>
              <a:rPr lang="en-US" sz="3000" dirty="0">
                <a:solidFill>
                  <a:srgbClr val="326D89"/>
                </a:solidFill>
              </a:rPr>
              <a:t>Small changes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524000" y="5601593"/>
            <a:ext cx="2822439" cy="553998"/>
          </a:xfrm>
          <a:prstGeom prst="rect">
            <a:avLst/>
          </a:prstGeom>
          <a:noFill/>
        </p:spPr>
        <p:txBody>
          <a:bodyPr wrap="none" numCol="1" rtlCol="0">
            <a:spAutoFit/>
          </a:bodyPr>
          <a:lstStyle/>
          <a:p>
            <a:r>
              <a:rPr lang="en-US" sz="3000" dirty="0">
                <a:solidFill>
                  <a:srgbClr val="326D89"/>
                </a:solidFill>
              </a:rPr>
              <a:t>Use existing data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017310" y="5370761"/>
            <a:ext cx="3025106" cy="1015663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3000" dirty="0">
                <a:solidFill>
                  <a:srgbClr val="326D89"/>
                </a:solidFill>
              </a:rPr>
              <a:t>Collecting new data (mostly ;)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017310" y="3597172"/>
            <a:ext cx="3101306" cy="1015663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3000" dirty="0">
                <a:solidFill>
                  <a:srgbClr val="326D89"/>
                </a:solidFill>
              </a:rPr>
              <a:t>Major overhauls / service disruptions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989588"/>
            <a:ext cx="2010487" cy="861774"/>
          </a:xfrm>
          <a:prstGeom prst="rect">
            <a:avLst/>
          </a:prstGeom>
          <a:noFill/>
        </p:spPr>
        <p:txBody>
          <a:bodyPr wrap="none" numCol="1" rtlCol="0">
            <a:spAutoFit/>
          </a:bodyPr>
          <a:lstStyle/>
          <a:p>
            <a:r>
              <a:rPr lang="en-US" sz="5000" dirty="0">
                <a:solidFill>
                  <a:srgbClr val="6DBCE2"/>
                </a:solidFill>
                <a:sym typeface="Wingdings 2" panose="05020102010507070707" pitchFamily="18" charset="2"/>
              </a:rPr>
              <a:t>  This</a:t>
            </a:r>
            <a:endParaRPr lang="en-US" sz="5000" dirty="0">
              <a:solidFill>
                <a:srgbClr val="6DBCE2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648200" y="989588"/>
            <a:ext cx="3222805" cy="861774"/>
          </a:xfrm>
          <a:prstGeom prst="rect">
            <a:avLst/>
          </a:prstGeom>
          <a:noFill/>
        </p:spPr>
        <p:txBody>
          <a:bodyPr wrap="none" numCol="1" rtlCol="0">
            <a:spAutoFit/>
          </a:bodyPr>
          <a:lstStyle/>
          <a:p>
            <a:r>
              <a:rPr lang="en-US" sz="5000" dirty="0">
                <a:solidFill>
                  <a:srgbClr val="6DBCE2"/>
                </a:solidFill>
                <a:sym typeface="Wingdings 2" panose="05020102010507070707" pitchFamily="18" charset="2"/>
              </a:rPr>
              <a:t>  Not that</a:t>
            </a:r>
            <a:endParaRPr lang="en-US" sz="5000" dirty="0">
              <a:solidFill>
                <a:srgbClr val="6DBCE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2076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2" grpId="0"/>
      <p:bldP spid="13" grpId="0"/>
      <p:bldP spid="14" grpId="0"/>
      <p:bldP spid="15" grpId="0"/>
      <p:bldP spid="16" grpId="0"/>
      <p:bldP spid="6" grpId="0"/>
      <p:bldP spid="1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DBC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85800"/>
            <a:ext cx="8229600" cy="5440363"/>
          </a:xfrm>
        </p:spPr>
        <p:txBody>
          <a:bodyPr numCol="1" anchor="ctr">
            <a:normAutofit/>
          </a:bodyPr>
          <a:lstStyle/>
          <a:p>
            <a:pPr marL="0" indent="0" algn="ctr">
              <a:buNone/>
            </a:pPr>
            <a:r>
              <a:rPr lang="en-US" sz="5400" dirty="0">
                <a:solidFill>
                  <a:srgbClr val="FFFFFF"/>
                </a:solidFill>
                <a:latin typeface="Arial Black"/>
                <a:cs typeface="Arial Black"/>
              </a:rPr>
              <a:t>Data Science</a:t>
            </a:r>
          </a:p>
          <a:p>
            <a:pPr marL="0" indent="0" algn="ctr">
              <a:buNone/>
            </a:pPr>
            <a:r>
              <a:rPr lang="en-US" sz="5400" dirty="0">
                <a:solidFill>
                  <a:srgbClr val="FFFFFF"/>
                </a:solidFill>
                <a:latin typeface="Arial Black"/>
                <a:cs typeface="Arial Black"/>
              </a:rPr>
              <a:t>Project Types</a:t>
            </a:r>
          </a:p>
        </p:txBody>
      </p:sp>
    </p:spTree>
    <p:extLst>
      <p:ext uri="{BB962C8B-B14F-4D97-AF65-F5344CB8AC3E}">
        <p14:creationId xmlns:p14="http://schemas.microsoft.com/office/powerpoint/2010/main" val="40278423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5903</TotalTime>
  <Words>3667</Words>
  <Application>Microsoft Office PowerPoint</Application>
  <PresentationFormat>On-screen Show (4:3)</PresentationFormat>
  <Paragraphs>673</Paragraphs>
  <Slides>50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8" baseType="lpstr">
      <vt:lpstr>Arial</vt:lpstr>
      <vt:lpstr>Arial Black</vt:lpstr>
      <vt:lpstr>Calibri</vt:lpstr>
      <vt:lpstr>Cambria</vt:lpstr>
      <vt:lpstr>Cracked</vt:lpstr>
      <vt:lpstr>Droid Sans</vt:lpstr>
      <vt:lpstr>Verdana</vt:lpstr>
      <vt:lpstr>Office Theme</vt:lpstr>
      <vt:lpstr>Data science for service change</vt:lpstr>
      <vt:lpstr>What is data science?</vt:lpstr>
      <vt:lpstr>What complements data science?</vt:lpstr>
      <vt:lpstr>What complements data science?</vt:lpstr>
      <vt:lpstr>What’s in the DataScienceSF Toolkit?</vt:lpstr>
      <vt:lpstr>What’s in the DataScienceSF Toolkit?</vt:lpstr>
      <vt:lpstr>What’s in the DataScienceSF Toolkit?</vt:lpstr>
      <vt:lpstr>What is NOT data science?</vt:lpstr>
      <vt:lpstr>PowerPoint Presentation</vt:lpstr>
      <vt:lpstr>Project Type: Find the needle in the haystack</vt:lpstr>
      <vt:lpstr>PowerPoint Presentation</vt:lpstr>
      <vt:lpstr>PowerPoint Presentation</vt:lpstr>
      <vt:lpstr>Project Type: Prioritize your backlog</vt:lpstr>
      <vt:lpstr>PowerPoint Presentation</vt:lpstr>
      <vt:lpstr>PowerPoint Presentation</vt:lpstr>
      <vt:lpstr>Project Type: Flag “stuff” early</vt:lpstr>
      <vt:lpstr>PowerPoint Presentation</vt:lpstr>
      <vt:lpstr>PowerPoint Presentation</vt:lpstr>
      <vt:lpstr>Project Type: A/B test something</vt:lpstr>
      <vt:lpstr>PowerPoint Presentation</vt:lpstr>
      <vt:lpstr>PowerPoint Presentation</vt:lpstr>
      <vt:lpstr>Project Type: Optimize your resources</vt:lpstr>
      <vt:lpstr>PowerPoint Presentation</vt:lpstr>
      <vt:lpstr>PowerPoint Presentation</vt:lpstr>
      <vt:lpstr>What was the service change?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Overview of Phases</vt:lpstr>
      <vt:lpstr>Phase: Solicitation</vt:lpstr>
      <vt:lpstr>Phase: Solicitation</vt:lpstr>
      <vt:lpstr>Phase: Application</vt:lpstr>
      <vt:lpstr>Phase: Application</vt:lpstr>
      <vt:lpstr>Phase: Selection</vt:lpstr>
      <vt:lpstr>Phase: Winners Announced</vt:lpstr>
      <vt:lpstr>Phase: Project refining</vt:lpstr>
      <vt:lpstr>Phase: Analysis and service change</vt:lpstr>
      <vt:lpstr>Phase: Analysis and service change</vt:lpstr>
      <vt:lpstr>Phase: Present (&amp; Disseminate)</vt:lpstr>
      <vt:lpstr>Meet the team  &amp; Acknowledgements</vt:lpstr>
      <vt:lpstr>Visit datasf.org/science</vt:lpstr>
      <vt:lpstr>Other Resources: Civic Bridge</vt:lpstr>
      <vt:lpstr>Thank yoU @datasf | datasf.org |datasf.org/blog</vt:lpstr>
      <vt:lpstr>Activity</vt:lpstr>
    </vt:vector>
  </TitlesOfParts>
  <Company>CCSF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Joy Bonaguro</dc:creator>
  <cp:lastModifiedBy>blake</cp:lastModifiedBy>
  <cp:revision>191</cp:revision>
  <cp:lastPrinted>2017-10-17T15:56:41Z</cp:lastPrinted>
  <dcterms:created xsi:type="dcterms:W3CDTF">2015-09-29T15:32:57Z</dcterms:created>
  <dcterms:modified xsi:type="dcterms:W3CDTF">2019-03-20T22:22:52Z</dcterms:modified>
</cp:coreProperties>
</file>

<file path=docProps/thumbnail.jpeg>
</file>